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5" r:id="rId1"/>
    <p:sldMasterId id="2147484106" r:id="rId2"/>
    <p:sldMasterId id="2147484168" r:id="rId3"/>
    <p:sldMasterId id="2147484180" r:id="rId4"/>
    <p:sldMasterId id="2147484247" r:id="rId5"/>
    <p:sldMasterId id="2147484276" r:id="rId6"/>
    <p:sldMasterId id="2147484290" r:id="rId7"/>
  </p:sldMasterIdLst>
  <p:notesMasterIdLst>
    <p:notesMasterId r:id="rId81"/>
  </p:notesMasterIdLst>
  <p:handoutMasterIdLst>
    <p:handoutMasterId r:id="rId82"/>
  </p:handoutMasterIdLst>
  <p:sldIdLst>
    <p:sldId id="540" r:id="rId8"/>
    <p:sldId id="1677" r:id="rId9"/>
    <p:sldId id="1674" r:id="rId10"/>
    <p:sldId id="1607" r:id="rId11"/>
    <p:sldId id="1662" r:id="rId12"/>
    <p:sldId id="1608" r:id="rId13"/>
    <p:sldId id="1560" r:id="rId14"/>
    <p:sldId id="616" r:id="rId15"/>
    <p:sldId id="670" r:id="rId16"/>
    <p:sldId id="597" r:id="rId17"/>
    <p:sldId id="674" r:id="rId18"/>
    <p:sldId id="1634" r:id="rId19"/>
    <p:sldId id="1649" r:id="rId20"/>
    <p:sldId id="737" r:id="rId21"/>
    <p:sldId id="618" r:id="rId22"/>
    <p:sldId id="957" r:id="rId23"/>
    <p:sldId id="956" r:id="rId24"/>
    <p:sldId id="958" r:id="rId25"/>
    <p:sldId id="1635" r:id="rId26"/>
    <p:sldId id="1648" r:id="rId27"/>
    <p:sldId id="1678" r:id="rId28"/>
    <p:sldId id="1585" r:id="rId29"/>
    <p:sldId id="1690" r:id="rId30"/>
    <p:sldId id="1691" r:id="rId31"/>
    <p:sldId id="1688" r:id="rId32"/>
    <p:sldId id="1686" r:id="rId33"/>
    <p:sldId id="1689" r:id="rId34"/>
    <p:sldId id="1693" r:id="rId35"/>
    <p:sldId id="1694" r:id="rId36"/>
    <p:sldId id="1707" r:id="rId37"/>
    <p:sldId id="1698" r:id="rId38"/>
    <p:sldId id="1695" r:id="rId39"/>
    <p:sldId id="1696" r:id="rId40"/>
    <p:sldId id="1697" r:id="rId41"/>
    <p:sldId id="1713" r:id="rId42"/>
    <p:sldId id="1613" r:id="rId43"/>
    <p:sldId id="1496" r:id="rId44"/>
    <p:sldId id="1700" r:id="rId45"/>
    <p:sldId id="1699" r:id="rId46"/>
    <p:sldId id="1704" r:id="rId47"/>
    <p:sldId id="1702" r:id="rId48"/>
    <p:sldId id="1701" r:id="rId49"/>
    <p:sldId id="1646" r:id="rId50"/>
    <p:sldId id="685" r:id="rId51"/>
    <p:sldId id="1638" r:id="rId52"/>
    <p:sldId id="684" r:id="rId53"/>
    <p:sldId id="1642" r:id="rId54"/>
    <p:sldId id="1643" r:id="rId55"/>
    <p:sldId id="1644" r:id="rId56"/>
    <p:sldId id="1567" r:id="rId57"/>
    <p:sldId id="686" r:id="rId58"/>
    <p:sldId id="619" r:id="rId59"/>
    <p:sldId id="925" r:id="rId60"/>
    <p:sldId id="1667" r:id="rId61"/>
    <p:sldId id="681" r:id="rId62"/>
    <p:sldId id="682" r:id="rId63"/>
    <p:sldId id="1705" r:id="rId64"/>
    <p:sldId id="1672" r:id="rId65"/>
    <p:sldId id="1706" r:id="rId66"/>
    <p:sldId id="1568" r:id="rId67"/>
    <p:sldId id="1569" r:id="rId68"/>
    <p:sldId id="1571" r:id="rId69"/>
    <p:sldId id="1572" r:id="rId70"/>
    <p:sldId id="899" r:id="rId71"/>
    <p:sldId id="741" r:id="rId72"/>
    <p:sldId id="759" r:id="rId73"/>
    <p:sldId id="1615" r:id="rId74"/>
    <p:sldId id="1647" r:id="rId75"/>
    <p:sldId id="1709" r:id="rId76"/>
    <p:sldId id="1710" r:id="rId77"/>
    <p:sldId id="1712" r:id="rId78"/>
    <p:sldId id="1711" r:id="rId79"/>
    <p:sldId id="1708" r:id="rId80"/>
  </p:sldIdLst>
  <p:sldSz cx="9144000" cy="6858000" type="screen4x3"/>
  <p:notesSz cx="7315200" cy="96012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y Smith" initials="BS" lastIdx="2" clrIdx="0">
    <p:extLst>
      <p:ext uri="{19B8F6BF-5375-455C-9EA6-DF929625EA0E}">
        <p15:presenceInfo xmlns:p15="http://schemas.microsoft.com/office/powerpoint/2012/main" userId="Barry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E115"/>
    <a:srgbClr val="92D050"/>
    <a:srgbClr val="DE6A22"/>
    <a:srgbClr val="FF0000"/>
    <a:srgbClr val="AAE600"/>
    <a:srgbClr val="A2CCE8"/>
    <a:srgbClr val="000000"/>
    <a:srgbClr val="16165D"/>
    <a:srgbClr val="FF66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26" autoAdjust="0"/>
    <p:restoredTop sz="87845" autoAdjust="0"/>
  </p:normalViewPr>
  <p:slideViewPr>
    <p:cSldViewPr>
      <p:cViewPr varScale="1">
        <p:scale>
          <a:sx n="60" d="100"/>
          <a:sy n="60" d="100"/>
        </p:scale>
        <p:origin x="94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088"/>
    </p:cViewPr>
  </p:sorterViewPr>
  <p:notesViewPr>
    <p:cSldViewPr>
      <p:cViewPr varScale="1">
        <p:scale>
          <a:sx n="84" d="100"/>
          <a:sy n="84" d="100"/>
        </p:scale>
        <p:origin x="31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handoutMaster" Target="handoutMasters/handoutMaster1.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6473DCFF-AFC6-4919-BA1A-C3B5CF15FBC4}" type="datetimeFigureOut">
              <a:rPr lang="en-US" smtClean="0"/>
              <a:t>3/14/2019</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7C5DB68A-9D44-4073-920F-D08D647C06A7}" type="slidenum">
              <a:rPr lang="en-US" smtClean="0"/>
              <a:t>‹#›</a:t>
            </a:fld>
            <a:endParaRPr lang="en-US" dirty="0"/>
          </a:p>
        </p:txBody>
      </p:sp>
    </p:spTree>
    <p:extLst>
      <p:ext uri="{BB962C8B-B14F-4D97-AF65-F5344CB8AC3E}">
        <p14:creationId xmlns:p14="http://schemas.microsoft.com/office/powerpoint/2010/main" val="1552339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l">
              <a:defRPr sz="13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a:defRPr sz="13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l">
              <a:defRPr sz="13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a:defRPr sz="13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936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https://discovery.lifemapsc.com/library/review-of-medical-embryology/chapter-128-development-of-the-lymphatic-system</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29</a:t>
            </a:fld>
            <a:endParaRPr lang="en-US"/>
          </a:p>
        </p:txBody>
      </p:sp>
    </p:spTree>
    <p:extLst>
      <p:ext uri="{BB962C8B-B14F-4D97-AF65-F5344CB8AC3E}">
        <p14:creationId xmlns:p14="http://schemas.microsoft.com/office/powerpoint/2010/main" val="37454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https://www.pinterest.com/pin/301530137524295325/</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0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https://www.nature.com/articles/nri.2017.64.pdf</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32</a:t>
            </a:fld>
            <a:endParaRPr lang="en-US"/>
          </a:p>
        </p:txBody>
      </p:sp>
    </p:spTree>
    <p:extLst>
      <p:ext uri="{BB962C8B-B14F-4D97-AF65-F5344CB8AC3E}">
        <p14:creationId xmlns:p14="http://schemas.microsoft.com/office/powerpoint/2010/main" val="16200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https://www.nature.com/articles/nri.2017.64.pdf</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33</a:t>
            </a:fld>
            <a:endParaRPr lang="en-US"/>
          </a:p>
        </p:txBody>
      </p:sp>
    </p:spTree>
    <p:extLst>
      <p:ext uri="{BB962C8B-B14F-4D97-AF65-F5344CB8AC3E}">
        <p14:creationId xmlns:p14="http://schemas.microsoft.com/office/powerpoint/2010/main" val="2583552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https://www.nature.com/articles/nri.2017.64.pdf</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34</a:t>
            </a:fld>
            <a:endParaRPr lang="en-US"/>
          </a:p>
        </p:txBody>
      </p:sp>
    </p:spTree>
    <p:extLst>
      <p:ext uri="{BB962C8B-B14F-4D97-AF65-F5344CB8AC3E}">
        <p14:creationId xmlns:p14="http://schemas.microsoft.com/office/powerpoint/2010/main" val="379556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https://www.nature.com/articles/nri.2017.64.pdf</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35</a:t>
            </a:fld>
            <a:endParaRPr lang="en-US"/>
          </a:p>
        </p:txBody>
      </p:sp>
    </p:spTree>
    <p:extLst>
      <p:ext uri="{BB962C8B-B14F-4D97-AF65-F5344CB8AC3E}">
        <p14:creationId xmlns:p14="http://schemas.microsoft.com/office/powerpoint/2010/main" val="26255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https://www.youtube.com/watch?v=COZEansw_Ts</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36</a:t>
            </a:fld>
            <a:endParaRPr lang="en-US"/>
          </a:p>
        </p:txBody>
      </p:sp>
    </p:spTree>
    <p:extLst>
      <p:ext uri="{BB962C8B-B14F-4D97-AF65-F5344CB8AC3E}">
        <p14:creationId xmlns:p14="http://schemas.microsoft.com/office/powerpoint/2010/main" val="390713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https://www.pnas.org/content/114/32/E6566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4975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464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6310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00084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485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https://www.pnas.org/content/114/32/E6566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1950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https://www.youtube.com/watch?v=2lCKc8tURtc</a:t>
            </a:r>
          </a:p>
        </p:txBody>
      </p:sp>
      <p:sp>
        <p:nvSpPr>
          <p:cNvPr id="4" name="Slide Number Placeholder 3"/>
          <p:cNvSpPr>
            <a:spLocks noGrp="1"/>
          </p:cNvSpPr>
          <p:nvPr>
            <p:ph type="sldNum" sz="quarter" idx="5"/>
          </p:nvPr>
        </p:nvSpPr>
        <p:spPr/>
        <p:txBody>
          <a:bodyPr/>
          <a:lstStyle/>
          <a:p>
            <a:pPr marL="0" marR="0" lvl="0" indent="0" algn="r" defTabSz="914266"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266"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7931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https://www.youtube.com/watch?v=2lCKc8tURtc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8299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http://candidscience.tumblr.com/post/65002140685/marsupials-the-pouch-life-marsupial-pregnancies, http://www.sciencedaily.com/releases/2013/03/130315202701.htm</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479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https://www.youtube.com/watch?v=2lCKc8tURtc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434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https://www.youtube.com/watch?v=2lCKc8tURtc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0971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http://gizmodo.com/the-evolution-of-the-atmospheric-diving-suit-1537111854</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76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http://www.life.umd.edu/classroom/bsci338m/Lectures/Monotremes.html. See also: https://embryology.med.unsw.edu.au/embryology/index.php/File:Emergence_of_traits_along_the_mammalian_lineage.jpg</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08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http://bio1151.nicerweb.com/Locked/media/ch34/amniotes.html</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57</a:t>
            </a:fld>
            <a:endParaRPr lang="en-US"/>
          </a:p>
        </p:txBody>
      </p:sp>
    </p:spTree>
    <p:extLst>
      <p:ext uri="{BB962C8B-B14F-4D97-AF65-F5344CB8AC3E}">
        <p14:creationId xmlns:p14="http://schemas.microsoft.com/office/powerpoint/2010/main" val="301051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55339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https://www.nature.com/scitable/topicpage/interpreting-shared-characteristics-the-platypus-genome-44568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53085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https://infovisual.info/en/biology-animal/egg</a:t>
            </a:r>
          </a:p>
        </p:txBody>
      </p:sp>
      <p:sp>
        <p:nvSpPr>
          <p:cNvPr id="4" name="Slide Number Placeholder 3"/>
          <p:cNvSpPr>
            <a:spLocks noGrp="1"/>
          </p:cNvSpPr>
          <p:nvPr>
            <p:ph type="sldNum" sz="quarter" idx="5"/>
          </p:nvPr>
        </p:nvSpPr>
        <p:spPr/>
        <p:txBody>
          <a:bodyPr/>
          <a:lstStyle/>
          <a:p>
            <a:pPr marL="0" marR="0" lvl="0" indent="0" algn="r" defTabSz="914266"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266" rtl="0" eaLnBrk="1" fontAlgn="base" latinLnBrk="0" hangingPunct="1">
                <a:lnSpc>
                  <a:spcPct val="100000"/>
                </a:lnSpc>
                <a:spcBef>
                  <a:spcPct val="0"/>
                </a:spcBef>
                <a:spcAft>
                  <a:spcPct val="0"/>
                </a:spcAft>
                <a:buClrTx/>
                <a:buSzTx/>
                <a:buFontTx/>
                <a:buNone/>
                <a:tabLst/>
                <a:defRPr/>
              </a:pPr>
              <a:t>62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9762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http://borbl426-526.blogspot.com/2014/01/lab-1-general-anatomy-of-reptiles.html</a:t>
            </a:r>
          </a:p>
        </p:txBody>
      </p:sp>
      <p:sp>
        <p:nvSpPr>
          <p:cNvPr id="4" name="Slide Number Placeholder 3"/>
          <p:cNvSpPr>
            <a:spLocks noGrp="1"/>
          </p:cNvSpPr>
          <p:nvPr>
            <p:ph type="sldNum" sz="quarter" idx="5"/>
          </p:nvPr>
        </p:nvSpPr>
        <p:spPr/>
        <p:txBody>
          <a:bodyPr/>
          <a:lstStyle/>
          <a:p>
            <a:pPr marL="0" marR="0" lvl="0" indent="0" algn="r" defTabSz="914266"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266" rtl="0" eaLnBrk="1" fontAlgn="base" latinLnBrk="0" hangingPunct="1">
                <a:lnSpc>
                  <a:spcPct val="100000"/>
                </a:lnSpc>
                <a:spcBef>
                  <a:spcPct val="0"/>
                </a:spcBef>
                <a:spcAft>
                  <a:spcPct val="0"/>
                </a:spcAft>
                <a:buClrTx/>
                <a:buSzTx/>
                <a:buFontTx/>
                <a:buNone/>
                <a:tabLst/>
                <a:defRPr/>
              </a:pPr>
              <a:t>63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3490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https://www.boundless.com/biology/textbooks/boundless-biology-textbook/vertebrates-29/reptiles-174/characteristics-of-amniotes-670-11892/</a:t>
            </a:r>
          </a:p>
        </p:txBody>
      </p:sp>
      <p:sp>
        <p:nvSpPr>
          <p:cNvPr id="4" name="Slide Number Placeholder 3"/>
          <p:cNvSpPr>
            <a:spLocks noGrp="1"/>
          </p:cNvSpPr>
          <p:nvPr>
            <p:ph type="sldNum" sz="quarter" idx="10"/>
          </p:nvPr>
        </p:nvSpPr>
        <p:spPr/>
        <p:txBody>
          <a:bodyPr/>
          <a:lstStyle/>
          <a:p>
            <a:pPr defTabSz="966470" fontAlgn="auto">
              <a:spcBef>
                <a:spcPts val="0"/>
              </a:spcBef>
              <a:spcAft>
                <a:spcPts val="0"/>
              </a:spcAft>
            </a:pPr>
            <a:fld id="{4E1E5ADC-4D14-4DC7-AD6A-C5B5A4E05B87}" type="slidenum">
              <a:rPr lang="en-US">
                <a:solidFill>
                  <a:prstClr val="black"/>
                </a:solidFill>
                <a:latin typeface="Calibri" panose="020F0502020204030204"/>
              </a:rPr>
              <a:pPr defTabSz="966470" fontAlgn="auto">
                <a:spcBef>
                  <a:spcPts val="0"/>
                </a:spcBef>
                <a:spcAft>
                  <a:spcPts val="0"/>
                </a:spcAft>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72132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http://sunny.moorparkcollege.edu/~econnolly/F11development.htm</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311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https://fr.123rf.com/photo_12038009_kangaroo-femme-avec-un-b%C3%A9b%C3%A9-joey-dans-la-poche-gros-plan.html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5ACA9-A27D-4159-B806-94BE96EB69B2}"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23523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http://sunny.moorparkcollege.edu/~econnolly/F11development.htm</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04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http://sunny.moorparkcollege.edu/~econnolly/F11development.htm</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490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https://security1online.wordpress.com/tag/wireless-security/</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8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http://sunny.moorparkcollege.edu/~econnolly/F11development.htm</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1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12</a:t>
            </a:fld>
            <a:endParaRPr lang="en-US"/>
          </a:p>
        </p:txBody>
      </p:sp>
    </p:spTree>
    <p:extLst>
      <p:ext uri="{BB962C8B-B14F-4D97-AF65-F5344CB8AC3E}">
        <p14:creationId xmlns:p14="http://schemas.microsoft.com/office/powerpoint/2010/main" val="320453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13</a:t>
            </a:fld>
            <a:endParaRPr lang="en-US"/>
          </a:p>
        </p:txBody>
      </p:sp>
    </p:spTree>
    <p:extLst>
      <p:ext uri="{BB962C8B-B14F-4D97-AF65-F5344CB8AC3E}">
        <p14:creationId xmlns:p14="http://schemas.microsoft.com/office/powerpoint/2010/main" val="169673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http://gizmodo.com/the-evolution-of-the-atmospheric-diving-suit-1537111854</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64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http://moramedica.cz/produkty/en/isolation-pandemic-protection-systems-mobile-surgery-centres/94/</a:t>
            </a:r>
          </a:p>
        </p:txBody>
      </p:sp>
      <p:sp>
        <p:nvSpPr>
          <p:cNvPr id="4" name="Slide Number Placeholder 3"/>
          <p:cNvSpPr>
            <a:spLocks noGrp="1"/>
          </p:cNvSpPr>
          <p:nvPr>
            <p:ph type="sldNum" sz="quarter" idx="10"/>
          </p:nvPr>
        </p:nvSpPr>
        <p:spPr/>
        <p:txBody>
          <a:bodyPr/>
          <a:lstStyle/>
          <a:p>
            <a:pPr marL="0" marR="0" lvl="0" indent="0" algn="r" defTabSz="966470" rtl="0" eaLnBrk="1" fontAlgn="auto" latinLnBrk="0" hangingPunct="1">
              <a:lnSpc>
                <a:spcPct val="100000"/>
              </a:lnSpc>
              <a:spcBef>
                <a:spcPts val="0"/>
              </a:spcBef>
              <a:spcAft>
                <a:spcPts val="0"/>
              </a:spcAft>
              <a:buClrTx/>
              <a:buSzTx/>
              <a:buFontTx/>
              <a:buNone/>
              <a:tabLst/>
              <a:defRPr/>
            </a:pPr>
            <a:fld id="{4E1E5ADC-4D14-4DC7-AD6A-C5B5A4E05B8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7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9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20</a:t>
            </a:fld>
            <a:endParaRPr lang="en-US"/>
          </a:p>
        </p:txBody>
      </p:sp>
    </p:spTree>
    <p:extLst>
      <p:ext uri="{BB962C8B-B14F-4D97-AF65-F5344CB8AC3E}">
        <p14:creationId xmlns:p14="http://schemas.microsoft.com/office/powerpoint/2010/main" val="5727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https://discovery.lifemapsc.com/library/review-of-medical-embryology/chapter-128-development-of-the-lymphatic-system</a:t>
            </a:r>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28</a:t>
            </a:fld>
            <a:endParaRPr lang="en-US"/>
          </a:p>
        </p:txBody>
      </p:sp>
    </p:spTree>
    <p:extLst>
      <p:ext uri="{BB962C8B-B14F-4D97-AF65-F5344CB8AC3E}">
        <p14:creationId xmlns:p14="http://schemas.microsoft.com/office/powerpoint/2010/main" val="138972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0FF59E7-6F46-48D9-86D9-463A1BC43D20}" type="datetime2">
              <a:rPr lang="en-US" smtClean="0"/>
              <a:t>Thursday, March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108899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92E81-4974-4959-BAC6-44509278EE44}" type="datetime2">
              <a:rPr lang="en-US" smtClean="0"/>
              <a:t>Thursday, March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181667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9DA236-0FCA-4426-9723-26571D1E5476}" type="datetime2">
              <a:rPr lang="en-US" smtClean="0"/>
              <a:t>Thursday, March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31641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3pPr lvl="2">
              <a:defRPr/>
            </a:lvl3pPr>
          </a:lstStyle>
          <a:p>
            <a:pPr lvl="2"/>
            <a:fld id="{A5DEB52C-11F7-4705-B5BC-2201698883CB}" type="slidenum">
              <a:rPr lang="en-US" altLang="en-US"/>
              <a:pPr lvl="2"/>
              <a:t>‹#›</a:t>
            </a:fld>
            <a:endParaRPr lang="en-US" altLang="en-US"/>
          </a:p>
        </p:txBody>
      </p:sp>
    </p:spTree>
    <p:extLst>
      <p:ext uri="{BB962C8B-B14F-4D97-AF65-F5344CB8AC3E}">
        <p14:creationId xmlns:p14="http://schemas.microsoft.com/office/powerpoint/2010/main" val="20151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AE104EA5-2C09-4C84-8E49-F3EFE1B256C4}" type="slidenum">
              <a:rPr lang="en-US" altLang="en-US"/>
              <a:pPr lvl="2"/>
              <a:t>‹#›</a:t>
            </a:fld>
            <a:endParaRPr lang="en-US" altLang="en-US"/>
          </a:p>
        </p:txBody>
      </p:sp>
    </p:spTree>
    <p:extLst>
      <p:ext uri="{BB962C8B-B14F-4D97-AF65-F5344CB8AC3E}">
        <p14:creationId xmlns:p14="http://schemas.microsoft.com/office/powerpoint/2010/main" val="1734540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57B65FDE-3457-4DAF-B32C-F42437157813}" type="slidenum">
              <a:rPr lang="en-US" altLang="en-US"/>
              <a:pPr lvl="2"/>
              <a:t>‹#›</a:t>
            </a:fld>
            <a:endParaRPr lang="en-US" altLang="en-US"/>
          </a:p>
        </p:txBody>
      </p:sp>
    </p:spTree>
    <p:extLst>
      <p:ext uri="{BB962C8B-B14F-4D97-AF65-F5344CB8AC3E}">
        <p14:creationId xmlns:p14="http://schemas.microsoft.com/office/powerpoint/2010/main" val="764462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695F5D40-FF87-4B11-BED3-974725280076}" type="slidenum">
              <a:rPr lang="en-US" altLang="en-US"/>
              <a:pPr lvl="2"/>
              <a:t>‹#›</a:t>
            </a:fld>
            <a:endParaRPr lang="en-US" altLang="en-US"/>
          </a:p>
        </p:txBody>
      </p:sp>
    </p:spTree>
    <p:extLst>
      <p:ext uri="{BB962C8B-B14F-4D97-AF65-F5344CB8AC3E}">
        <p14:creationId xmlns:p14="http://schemas.microsoft.com/office/powerpoint/2010/main" val="326916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3pPr lvl="2">
              <a:defRPr/>
            </a:lvl3pPr>
          </a:lstStyle>
          <a:p>
            <a:pPr lvl="2"/>
            <a:fld id="{824B90CC-41B2-4A7A-84E4-EF60F0DA62C1}" type="slidenum">
              <a:rPr lang="en-US" altLang="en-US"/>
              <a:pPr lvl="2"/>
              <a:t>‹#›</a:t>
            </a:fld>
            <a:endParaRPr lang="en-US" altLang="en-US"/>
          </a:p>
        </p:txBody>
      </p:sp>
    </p:spTree>
    <p:extLst>
      <p:ext uri="{BB962C8B-B14F-4D97-AF65-F5344CB8AC3E}">
        <p14:creationId xmlns:p14="http://schemas.microsoft.com/office/powerpoint/2010/main" val="732878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3pPr lvl="2">
              <a:defRPr/>
            </a:lvl3pPr>
          </a:lstStyle>
          <a:p>
            <a:pPr lvl="2"/>
            <a:fld id="{EB1FFAAB-137A-4787-B934-02EEC924595A}" type="slidenum">
              <a:rPr lang="en-US" altLang="en-US"/>
              <a:pPr lvl="2"/>
              <a:t>‹#›</a:t>
            </a:fld>
            <a:endParaRPr lang="en-US" altLang="en-US"/>
          </a:p>
        </p:txBody>
      </p:sp>
    </p:spTree>
    <p:extLst>
      <p:ext uri="{BB962C8B-B14F-4D97-AF65-F5344CB8AC3E}">
        <p14:creationId xmlns:p14="http://schemas.microsoft.com/office/powerpoint/2010/main" val="1988335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859ADD93-7C3D-41CB-BDBF-AD26059CC5E2}" type="slidenum">
              <a:rPr lang="en-US" altLang="en-US"/>
              <a:pPr lvl="2"/>
              <a:t>‹#›</a:t>
            </a:fld>
            <a:endParaRPr lang="en-US" altLang="en-US"/>
          </a:p>
        </p:txBody>
      </p:sp>
    </p:spTree>
    <p:extLst>
      <p:ext uri="{BB962C8B-B14F-4D97-AF65-F5344CB8AC3E}">
        <p14:creationId xmlns:p14="http://schemas.microsoft.com/office/powerpoint/2010/main" val="2859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55D18A7-3847-40B6-BCF3-EE02737076E8}" type="slidenum">
              <a:rPr lang="en-US" altLang="en-US"/>
              <a:pPr lvl="2"/>
              <a:t>‹#›</a:t>
            </a:fld>
            <a:endParaRPr lang="en-US" altLang="en-US"/>
          </a:p>
        </p:txBody>
      </p:sp>
    </p:spTree>
    <p:extLst>
      <p:ext uri="{BB962C8B-B14F-4D97-AF65-F5344CB8AC3E}">
        <p14:creationId xmlns:p14="http://schemas.microsoft.com/office/powerpoint/2010/main" val="359989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92B6B-CE47-4F71-9D4A-587008E01400}" type="datetime2">
              <a:rPr lang="en-US" smtClean="0"/>
              <a:t>Thursday, March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1761132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62C9F93D-D3AB-4DF2-8120-69005A9459FE}" type="slidenum">
              <a:rPr lang="en-US" altLang="en-US"/>
              <a:pPr lvl="2"/>
              <a:t>‹#›</a:t>
            </a:fld>
            <a:endParaRPr lang="en-US" altLang="en-US"/>
          </a:p>
        </p:txBody>
      </p:sp>
    </p:spTree>
    <p:extLst>
      <p:ext uri="{BB962C8B-B14F-4D97-AF65-F5344CB8AC3E}">
        <p14:creationId xmlns:p14="http://schemas.microsoft.com/office/powerpoint/2010/main" val="3141464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D23FFC1C-9575-4B8F-B5EA-EBB98870F306}" type="slidenum">
              <a:rPr lang="en-US" altLang="en-US"/>
              <a:pPr lvl="2"/>
              <a:t>‹#›</a:t>
            </a:fld>
            <a:endParaRPr lang="en-US" altLang="en-US"/>
          </a:p>
        </p:txBody>
      </p:sp>
    </p:spTree>
    <p:extLst>
      <p:ext uri="{BB962C8B-B14F-4D97-AF65-F5344CB8AC3E}">
        <p14:creationId xmlns:p14="http://schemas.microsoft.com/office/powerpoint/2010/main" val="431956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914400"/>
            <a:ext cx="21145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914400"/>
            <a:ext cx="61912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2C3BD21B-64A7-4481-9235-1668A9B9259D}" type="slidenum">
              <a:rPr lang="en-US" altLang="en-US"/>
              <a:pPr lvl="2"/>
              <a:t>‹#›</a:t>
            </a:fld>
            <a:endParaRPr lang="en-US" altLang="en-US"/>
          </a:p>
        </p:txBody>
      </p:sp>
    </p:spTree>
    <p:extLst>
      <p:ext uri="{BB962C8B-B14F-4D97-AF65-F5344CB8AC3E}">
        <p14:creationId xmlns:p14="http://schemas.microsoft.com/office/powerpoint/2010/main" val="3046152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20574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43053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p:txBody>
          <a:bodyPr/>
          <a:lstStyle>
            <a:lvl3pPr lvl="2">
              <a:defRPr/>
            </a:lvl3pPr>
          </a:lstStyle>
          <a:p>
            <a:pPr lvl="2"/>
            <a:fld id="{2DA1C59D-489D-47E9-BE01-AD572C31D388}" type="slidenum">
              <a:rPr lang="en-US" altLang="en-US"/>
              <a:pPr lvl="2"/>
              <a:t>‹#›</a:t>
            </a:fld>
            <a:endParaRPr lang="en-US" altLang="en-US"/>
          </a:p>
        </p:txBody>
      </p:sp>
    </p:spTree>
    <p:extLst>
      <p:ext uri="{BB962C8B-B14F-4D97-AF65-F5344CB8AC3E}">
        <p14:creationId xmlns:p14="http://schemas.microsoft.com/office/powerpoint/2010/main" val="2121525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D7D877F0-5FDA-42D6-9628-9B4A64B9D836}" type="slidenum">
              <a:rPr lang="en-US" altLang="en-US"/>
              <a:pPr lvl="2"/>
              <a:t>‹#›</a:t>
            </a:fld>
            <a:endParaRPr lang="en-US" altLang="en-US"/>
          </a:p>
        </p:txBody>
      </p:sp>
    </p:spTree>
    <p:extLst>
      <p:ext uri="{BB962C8B-B14F-4D97-AF65-F5344CB8AC3E}">
        <p14:creationId xmlns:p14="http://schemas.microsoft.com/office/powerpoint/2010/main" val="3838302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914400"/>
            <a:ext cx="8458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sldNum" sz="quarter" idx="10"/>
          </p:nvPr>
        </p:nvSpPr>
        <p:spPr/>
        <p:txBody>
          <a:bodyPr/>
          <a:lstStyle>
            <a:lvl3pPr lvl="2">
              <a:defRPr/>
            </a:lvl3pPr>
          </a:lstStyle>
          <a:p>
            <a:pPr lvl="2"/>
            <a:fld id="{9D7201D5-DCEE-49F7-93D5-153081FB1CB4}" type="slidenum">
              <a:rPr lang="en-US" altLang="en-US"/>
              <a:pPr lvl="2"/>
              <a:t>‹#›</a:t>
            </a:fld>
            <a:endParaRPr lang="en-US" altLang="en-US"/>
          </a:p>
        </p:txBody>
      </p:sp>
    </p:spTree>
    <p:extLst>
      <p:ext uri="{BB962C8B-B14F-4D97-AF65-F5344CB8AC3E}">
        <p14:creationId xmlns:p14="http://schemas.microsoft.com/office/powerpoint/2010/main" val="3420944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lipArt Placeholder 2"/>
          <p:cNvSpPr>
            <a:spLocks noGrp="1"/>
          </p:cNvSpPr>
          <p:nvPr>
            <p:ph type="clipArt" sz="half" idx="1"/>
          </p:nvPr>
        </p:nvSpPr>
        <p:spPr>
          <a:xfrm>
            <a:off x="381000" y="2057400"/>
            <a:ext cx="4152900" cy="4343400"/>
          </a:xfrm>
        </p:spPr>
        <p:txBody>
          <a:bodyPr/>
          <a:lstStyle/>
          <a:p>
            <a:pPr lvl="0"/>
            <a:endParaRPr lang="en-US" noProof="0"/>
          </a:p>
        </p:txBody>
      </p:sp>
      <p:sp>
        <p:nvSpPr>
          <p:cNvPr id="4" name="Text Placeholder 3"/>
          <p:cNvSpPr>
            <a:spLocks noGrp="1"/>
          </p:cNvSpPr>
          <p:nvPr>
            <p:ph type="body"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E03A8B14-8139-43BC-93BF-AC8DA1281C33}" type="slidenum">
              <a:rPr lang="en-US" altLang="en-US"/>
              <a:pPr lvl="2"/>
              <a:t>‹#›</a:t>
            </a:fld>
            <a:endParaRPr lang="en-US" altLang="en-US"/>
          </a:p>
        </p:txBody>
      </p:sp>
    </p:spTree>
    <p:extLst>
      <p:ext uri="{BB962C8B-B14F-4D97-AF65-F5344CB8AC3E}">
        <p14:creationId xmlns:p14="http://schemas.microsoft.com/office/powerpoint/2010/main" val="2119628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able Placeholder 2"/>
          <p:cNvSpPr>
            <a:spLocks noGrp="1"/>
          </p:cNvSpPr>
          <p:nvPr>
            <p:ph type="tbl" idx="1"/>
          </p:nvPr>
        </p:nvSpPr>
        <p:spPr>
          <a:xfrm>
            <a:off x="381000" y="2057400"/>
            <a:ext cx="8458200" cy="4343400"/>
          </a:xfrm>
        </p:spPr>
        <p:txBody>
          <a:bodyPr/>
          <a:lstStyle/>
          <a:p>
            <a:pPr lvl="0"/>
            <a:endParaRPr lang="en-US" noProof="0"/>
          </a:p>
        </p:txBody>
      </p:sp>
      <p:sp>
        <p:nvSpPr>
          <p:cNvPr id="4" name="Rectangle 3"/>
          <p:cNvSpPr>
            <a:spLocks noGrp="1" noChangeArrowheads="1"/>
          </p:cNvSpPr>
          <p:nvPr>
            <p:ph type="sldNum" sz="quarter" idx="10"/>
          </p:nvPr>
        </p:nvSpPr>
        <p:spPr/>
        <p:txBody>
          <a:bodyPr/>
          <a:lstStyle>
            <a:lvl3pPr lvl="2">
              <a:defRPr/>
            </a:lvl3pPr>
          </a:lstStyle>
          <a:p>
            <a:pPr lvl="2"/>
            <a:fld id="{03E928F2-06BF-4DAE-910F-2F6C127824AC}" type="slidenum">
              <a:rPr lang="en-US" altLang="en-US"/>
              <a:pPr lvl="2"/>
              <a:t>‹#›</a:t>
            </a:fld>
            <a:endParaRPr lang="en-US" altLang="en-US"/>
          </a:p>
        </p:txBody>
      </p:sp>
    </p:spTree>
    <p:extLst>
      <p:ext uri="{BB962C8B-B14F-4D97-AF65-F5344CB8AC3E}">
        <p14:creationId xmlns:p14="http://schemas.microsoft.com/office/powerpoint/2010/main" val="4018682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EC678E8-DAB6-45C5-B7CE-8A692F923C28}" type="datetime2">
              <a:rPr lang="en-US" altLang="en-US" smtClean="0">
                <a:solidFill>
                  <a:srgbClr val="000000"/>
                </a:solidFill>
              </a:rPr>
              <a:t>Thursday, March 14, 2019</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8361B6-AADE-45CF-A7F0-C810221B59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0120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C4AF0D0-A426-443D-A647-D093083D88A6}" type="datetime2">
              <a:rPr lang="en-US" altLang="en-US" smtClean="0">
                <a:solidFill>
                  <a:srgbClr val="000000"/>
                </a:solidFill>
              </a:rPr>
              <a:t>Thursday, March 14, 2019</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06C8E-CED8-4711-A68F-63DB85360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82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FC4631-CD33-493E-96ED-B29539258450}" type="datetime2">
              <a:rPr lang="en-US" smtClean="0"/>
              <a:t>Thursday, March 14,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387506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8047B9F-5D5C-4577-A9E8-D2ADE88A6028}" type="datetime2">
              <a:rPr lang="en-US" altLang="en-US" smtClean="0">
                <a:solidFill>
                  <a:srgbClr val="000000"/>
                </a:solidFill>
              </a:rPr>
              <a:t>Thursday, March 14, 2019</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F457E3-0AC7-493D-AC93-5BD5599B15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34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385E9D7-5AE6-4923-B302-D18D66DB2FC4}" type="datetime2">
              <a:rPr lang="en-US" altLang="en-US" smtClean="0">
                <a:solidFill>
                  <a:srgbClr val="000000"/>
                </a:solidFill>
              </a:rPr>
              <a:t>Thursday, March 14, 2019</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7CDB91-FA92-480D-99BC-AF00D7FF13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349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BFE3859-671A-4FA9-B16A-3D02B7D8CD81}" type="datetime2">
              <a:rPr lang="en-US" altLang="en-US" smtClean="0">
                <a:solidFill>
                  <a:srgbClr val="000000"/>
                </a:solidFill>
              </a:rPr>
              <a:t>Thursday, March 14, 2019</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296DF51-A76E-4B87-B6B4-98691A3AC7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589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5D8E284-ADF2-4706-86C4-8DA5333977C0}" type="datetime2">
              <a:rPr lang="en-US" altLang="en-US" smtClean="0">
                <a:solidFill>
                  <a:srgbClr val="000000"/>
                </a:solidFill>
              </a:rPr>
              <a:t>Thursday, March 14, 2019</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8C549-0F80-4C69-912E-C7FEFA2F25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789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F30819-4ED5-44F3-A3EC-C6A5B9AE23B2}" type="datetime2">
              <a:rPr lang="en-US" altLang="en-US" smtClean="0">
                <a:solidFill>
                  <a:srgbClr val="000000"/>
                </a:solidFill>
              </a:rPr>
              <a:t>Thursday, March 14, 2019</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6FAE43-0E7E-44AF-97DD-43B2166404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4743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6596663-C096-406E-90AE-E5461F7BA2ED}" type="datetime2">
              <a:rPr lang="en-US" altLang="en-US" smtClean="0">
                <a:solidFill>
                  <a:srgbClr val="000000"/>
                </a:solidFill>
              </a:rPr>
              <a:t>Thursday, March 14, 2019</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4B1989-7EB7-4D8D-950B-ECA22C1A63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072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6E24150-E1FE-4033-A8D6-1D9534519307}" type="datetime2">
              <a:rPr lang="en-US" altLang="en-US" smtClean="0">
                <a:solidFill>
                  <a:srgbClr val="000000"/>
                </a:solidFill>
              </a:rPr>
              <a:t>Thursday, March 14, 2019</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A5D9E7-0B8A-4B33-B558-160F7B49BD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4861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C0F0A95-7637-41A0-AF96-17631A6FE686}" type="datetime2">
              <a:rPr lang="en-US" altLang="en-US" smtClean="0">
                <a:solidFill>
                  <a:srgbClr val="000000"/>
                </a:solidFill>
              </a:rPr>
              <a:t>Thursday, March 14, 2019</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4F9636-659E-4395-9146-6CA8420232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4503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8CF75B9-9D7F-4712-8C85-B94A043C3412}" type="datetime2">
              <a:rPr lang="en-US" altLang="en-US" smtClean="0">
                <a:solidFill>
                  <a:srgbClr val="000000"/>
                </a:solidFill>
              </a:rPr>
              <a:t>Thursday, March 14, 2019</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E60602-1FC4-4DAD-B766-1B13A3E5A9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266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F5EC9EE-2F12-433C-A160-F816F128DF1D}"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8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05FA3-EBE8-4712-AD43-E4A607CC4002}" type="datetime2">
              <a:rPr lang="en-US" smtClean="0"/>
              <a:t>Thursday, March 14,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770903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7D1249F-9D20-4BE6-8E37-DA4F49C41F83}"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75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FAE5E75-0E3F-4A31-AE5C-3312C71AE39A}"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328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ADEDAC6-C3CB-49B0-90C7-A819B615D40B}" type="datetime2">
              <a:rPr lang="en-US" smtClean="0">
                <a:solidFill>
                  <a:prstClr val="black">
                    <a:tint val="75000"/>
                  </a:prstClr>
                </a:solidFill>
              </a:rPr>
              <a:t>Thursday, March 14, 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943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0700840-3C92-4101-995F-E2F4077CF3C4}" type="datetime2">
              <a:rPr lang="en-US" smtClean="0">
                <a:solidFill>
                  <a:prstClr val="black">
                    <a:tint val="75000"/>
                  </a:prstClr>
                </a:solidFill>
              </a:rPr>
              <a:t>Thursday, March 14, 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928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39629DA-A2F2-4EF6-B8CC-FA625FC3430C}" type="datetime2">
              <a:rPr lang="en-US" smtClean="0">
                <a:solidFill>
                  <a:prstClr val="black">
                    <a:tint val="75000"/>
                  </a:prstClr>
                </a:solidFill>
              </a:rPr>
              <a:t>Thursday, March 14, 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86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2D19E-2156-4047-A5E5-317EF047734B}" type="datetime2">
              <a:rPr lang="en-US" smtClean="0">
                <a:solidFill>
                  <a:prstClr val="black">
                    <a:tint val="75000"/>
                  </a:prstClr>
                </a:solidFill>
              </a:rPr>
              <a:t>Thursday, March 14, 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117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484DC962-DF78-4F2A-87E3-8F6F20F14B22}" type="datetime2">
              <a:rPr lang="en-US" smtClean="0">
                <a:solidFill>
                  <a:prstClr val="black">
                    <a:tint val="75000"/>
                  </a:prstClr>
                </a:solidFill>
              </a:rPr>
              <a:t>Thursday, March 14, 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036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C88D4B55-34FA-4613-A144-38793C33E768}" type="datetime2">
              <a:rPr lang="en-US" smtClean="0">
                <a:solidFill>
                  <a:prstClr val="black">
                    <a:tint val="75000"/>
                  </a:prstClr>
                </a:solidFill>
              </a:rPr>
              <a:t>Thursday, March 14, 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848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6BC4B61-EDDB-4BAF-BC9D-120B991669CA}"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01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F61041-ACB4-40F0-A5B7-53D759AA6051}"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BB39C2-1989-5349-9A41-57B7D7258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68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D9D712-9ED8-4EE8-83CB-89F8D6AEA751}" type="datetime2">
              <a:rPr lang="en-US" smtClean="0"/>
              <a:t>Thursday, March 14,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474917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3pPr lvl="2">
              <a:defRPr/>
            </a:lvl3pPr>
          </a:lstStyle>
          <a:p>
            <a:pPr lvl="2"/>
            <a:fld id="{19A56556-FFAD-4570-AF6F-8DCACEF99D0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642324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191F0CA4-16A3-4BDF-9A12-49423BAA45C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081743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D107D4CD-D4FC-4B1D-B956-005B3B15E60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4085547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FAEB0F2B-51C9-4F89-B180-D0C08A618E16}"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244993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3pPr lvl="2">
              <a:defRPr/>
            </a:lvl3pPr>
          </a:lstStyle>
          <a:p>
            <a:pPr lvl="2"/>
            <a:fld id="{13F2F534-C909-4B2A-A222-4FE5089EC861}"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995879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3pPr lvl="2">
              <a:defRPr/>
            </a:lvl3pPr>
          </a:lstStyle>
          <a:p>
            <a:pPr lvl="2"/>
            <a:fld id="{91BDCC42-0E6C-4EBF-A659-C31DE6C9D796}"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774688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D4A688E9-D8F5-4875-9D25-6380E7BA7DF4}"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2582163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1E5F07C-1D51-4CC4-8621-F9D3ACED20FE}"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066100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78A5DA1A-AE2D-48BE-B4A1-3D87E70499BB}"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628790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0E712DD3-1112-4C6C-A242-9F9E4E9625E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418258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C1E3A-6069-46AA-BC2D-412AE167A7DF}" type="datetime2">
              <a:rPr lang="en-US" smtClean="0"/>
              <a:t>Thursday, March 14,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799189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914400"/>
            <a:ext cx="21145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914400"/>
            <a:ext cx="61912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34ED6176-08A3-4BCB-A07F-7163B384D39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772862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20574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43053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p:txBody>
          <a:bodyPr/>
          <a:lstStyle>
            <a:lvl3pPr lvl="2">
              <a:defRPr/>
            </a:lvl3pPr>
          </a:lstStyle>
          <a:p>
            <a:pPr lvl="2"/>
            <a:fld id="{48AB2CEC-8E21-4CFB-ABBB-FC590DBEEF4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515571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6FCCB9EA-DDDC-4BF6-8190-653B33F0065F}"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4013046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914400"/>
            <a:ext cx="8458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sldNum" sz="quarter" idx="10"/>
          </p:nvPr>
        </p:nvSpPr>
        <p:spPr/>
        <p:txBody>
          <a:bodyPr/>
          <a:lstStyle>
            <a:lvl3pPr lvl="2">
              <a:defRPr/>
            </a:lvl3pPr>
          </a:lstStyle>
          <a:p>
            <a:pPr lvl="2"/>
            <a:fld id="{78A781D6-D584-4FEC-B699-E6BE14A1020A}"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4237717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lipArt Placeholder 2"/>
          <p:cNvSpPr>
            <a:spLocks noGrp="1"/>
          </p:cNvSpPr>
          <p:nvPr>
            <p:ph type="clipArt" sz="half" idx="1"/>
          </p:nvPr>
        </p:nvSpPr>
        <p:spPr>
          <a:xfrm>
            <a:off x="381000" y="2057400"/>
            <a:ext cx="4152900" cy="4343400"/>
          </a:xfrm>
        </p:spPr>
        <p:txBody>
          <a:bodyPr/>
          <a:lstStyle/>
          <a:p>
            <a:pPr lvl="0"/>
            <a:endParaRPr lang="en-US" noProof="0"/>
          </a:p>
        </p:txBody>
      </p:sp>
      <p:sp>
        <p:nvSpPr>
          <p:cNvPr id="4" name="Text Placeholder 3"/>
          <p:cNvSpPr>
            <a:spLocks noGrp="1"/>
          </p:cNvSpPr>
          <p:nvPr>
            <p:ph type="body"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0E307574-EF76-4AB7-A86D-00864086D890}"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111146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able Placeholder 2"/>
          <p:cNvSpPr>
            <a:spLocks noGrp="1"/>
          </p:cNvSpPr>
          <p:nvPr>
            <p:ph type="tbl" idx="1"/>
          </p:nvPr>
        </p:nvSpPr>
        <p:spPr>
          <a:xfrm>
            <a:off x="381000" y="2057400"/>
            <a:ext cx="8458200" cy="4343400"/>
          </a:xfrm>
        </p:spPr>
        <p:txBody>
          <a:bodyPr/>
          <a:lstStyle/>
          <a:p>
            <a:pPr lvl="0"/>
            <a:endParaRPr lang="en-US" noProof="0"/>
          </a:p>
        </p:txBody>
      </p:sp>
      <p:sp>
        <p:nvSpPr>
          <p:cNvPr id="4" name="Rectangle 3"/>
          <p:cNvSpPr>
            <a:spLocks noGrp="1" noChangeArrowheads="1"/>
          </p:cNvSpPr>
          <p:nvPr>
            <p:ph type="sldNum" sz="quarter" idx="10"/>
          </p:nvPr>
        </p:nvSpPr>
        <p:spPr/>
        <p:txBody>
          <a:bodyPr/>
          <a:lstStyle>
            <a:lvl3pPr lvl="2">
              <a:defRPr/>
            </a:lvl3pPr>
          </a:lstStyle>
          <a:p>
            <a:pPr lvl="2"/>
            <a:fld id="{EDFD86F9-0DC3-4D87-8A48-A0117EAE7F07}" type="slidenum">
              <a:rPr lang="en-US" altLang="en-US">
                <a:solidFill>
                  <a:srgbClr val="000000"/>
                </a:solidFill>
              </a:rPr>
              <a:pPr lvl="2"/>
              <a:t>‹#›</a:t>
            </a:fld>
            <a:endParaRPr lang="en-US" altLang="en-US">
              <a:solidFill>
                <a:srgbClr val="000000"/>
              </a:solidFill>
            </a:endParaRPr>
          </a:p>
        </p:txBody>
      </p:sp>
    </p:spTree>
    <p:extLst>
      <p:ext uri="{BB962C8B-B14F-4D97-AF65-F5344CB8AC3E}">
        <p14:creationId xmlns:p14="http://schemas.microsoft.com/office/powerpoint/2010/main" val="3607371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350"/>
          </a:p>
        </p:txBody>
      </p:sp>
      <p:sp>
        <p:nvSpPr>
          <p:cNvPr id="10248"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800">
              <a:latin typeface="Arial" charset="0"/>
            </a:endParaRPr>
          </a:p>
        </p:txBody>
      </p:sp>
      <p:sp>
        <p:nvSpPr>
          <p:cNvPr id="10242" name="Rectangle 1026"/>
          <p:cNvSpPr>
            <a:spLocks noGrp="1" noChangeArrowheads="1"/>
          </p:cNvSpPr>
          <p:nvPr>
            <p:ph type="ctrTitle"/>
          </p:nvPr>
        </p:nvSpPr>
        <p:spPr>
          <a:xfrm>
            <a:off x="323850" y="1700215"/>
            <a:ext cx="8496300" cy="2160587"/>
          </a:xfrm>
        </p:spPr>
        <p:txBody>
          <a:bodyPr lIns="91440"/>
          <a:lstStyle>
            <a:lvl1pPr>
              <a:defRPr sz="5625">
                <a:solidFill>
                  <a:schemeClr val="bg1"/>
                </a:solidFill>
              </a:defRPr>
            </a:lvl1pPr>
          </a:lstStyle>
          <a:p>
            <a:pPr lvl="0"/>
            <a:r>
              <a:rPr lang="en-US" noProof="0"/>
              <a:t>Click to edit Master title style</a:t>
            </a:r>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2625">
                <a:solidFill>
                  <a:schemeClr val="accent1"/>
                </a:solidFill>
              </a:defRPr>
            </a:lvl1pPr>
          </a:lstStyle>
          <a:p>
            <a:pPr lvl="0"/>
            <a:r>
              <a:rPr lang="en-US" noProof="0"/>
              <a:t>Click to edit Master subtitle style</a:t>
            </a:r>
          </a:p>
        </p:txBody>
      </p:sp>
      <p:sp>
        <p:nvSpPr>
          <p:cNvPr id="10246" name="Rectangle 1030"/>
          <p:cNvSpPr>
            <a:spLocks noGrp="1" noChangeArrowheads="1"/>
          </p:cNvSpPr>
          <p:nvPr>
            <p:ph type="sldNum" sz="quarter" idx="4"/>
          </p:nvPr>
        </p:nvSpPr>
        <p:spPr>
          <a:xfrm>
            <a:off x="6553200" y="6245225"/>
            <a:ext cx="2133600" cy="476250"/>
          </a:xfrm>
        </p:spPr>
        <p:txBody>
          <a:bodyPr rIns="91440"/>
          <a:lstStyle>
            <a:lvl1pPr>
              <a:defRPr>
                <a:latin typeface="Arial" charset="0"/>
              </a:defRPr>
            </a:lvl1pPr>
          </a:lstStyle>
          <a:p>
            <a:fld id="{350C4F60-DB88-4344-B710-C1DD5B34369E}" type="slidenum">
              <a:rPr lang="en-US"/>
              <a:pPr/>
              <a:t>‹#›</a:t>
            </a:fld>
            <a:endParaRPr lang="en-US"/>
          </a:p>
        </p:txBody>
      </p:sp>
      <p:pic>
        <p:nvPicPr>
          <p:cNvPr id="1024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1" y="381000"/>
            <a:ext cx="2695575" cy="584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75105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FD7F9065-379E-42E3-99B4-835907C84B62}" type="datetime2">
              <a:rPr lang="en-US" smtClean="0"/>
              <a:t>Thursday, March 14, 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EDE313-6F73-7649-8AD7-7AD49C2AADEB}" type="slidenum">
              <a:rPr lang="en-US"/>
              <a:pPr/>
              <a:t>‹#›</a:t>
            </a:fld>
            <a:endParaRPr lang="en-US"/>
          </a:p>
        </p:txBody>
      </p:sp>
    </p:spTree>
    <p:extLst>
      <p:ext uri="{BB962C8B-B14F-4D97-AF65-F5344CB8AC3E}">
        <p14:creationId xmlns:p14="http://schemas.microsoft.com/office/powerpoint/2010/main" val="3252526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3236F6A1-17E6-4BD8-A5CB-ED65752314E8}" type="datetime2">
              <a:rPr lang="en-US" smtClean="0"/>
              <a:t>Thursday, March 14, 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C0E2C6-6725-9040-AC56-57EABE87100D}" type="slidenum">
              <a:rPr lang="en-US"/>
              <a:pPr/>
              <a:t>‹#›</a:t>
            </a:fld>
            <a:endParaRPr lang="en-US"/>
          </a:p>
        </p:txBody>
      </p:sp>
    </p:spTree>
    <p:extLst>
      <p:ext uri="{BB962C8B-B14F-4D97-AF65-F5344CB8AC3E}">
        <p14:creationId xmlns:p14="http://schemas.microsoft.com/office/powerpoint/2010/main" val="3676583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23850" y="1700213"/>
            <a:ext cx="417195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700213"/>
            <a:ext cx="417195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lvl1pPr>
          </a:lstStyle>
          <a:p>
            <a:fld id="{F2645D02-556E-43D8-B07C-1DC3C445AB46}" type="datetime2">
              <a:rPr lang="en-US" smtClean="0"/>
              <a:t>Thursday, March 14, 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4084E85-BA6E-6745-A083-F6D2D537B62F}" type="slidenum">
              <a:rPr lang="en-US"/>
              <a:pPr/>
              <a:t>‹#›</a:t>
            </a:fld>
            <a:endParaRPr lang="en-US"/>
          </a:p>
        </p:txBody>
      </p:sp>
    </p:spTree>
    <p:extLst>
      <p:ext uri="{BB962C8B-B14F-4D97-AF65-F5344CB8AC3E}">
        <p14:creationId xmlns:p14="http://schemas.microsoft.com/office/powerpoint/2010/main" val="72676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9F507-2225-468D-B4A0-2D1D1545E407}" type="datetime2">
              <a:rPr lang="en-US" smtClean="0"/>
              <a:t>Thursday, March 14,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3536129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a:defRPr/>
            </a:lvl1pPr>
          </a:lstStyle>
          <a:p>
            <a:fld id="{59D2C970-8BF6-46D0-B534-396331AB86A7}" type="datetime2">
              <a:rPr lang="en-US" smtClean="0"/>
              <a:t>Thursday, March 14, 2019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51706D1-91D0-FE4F-BDFC-F659494F7AE5}" type="slidenum">
              <a:rPr lang="en-US"/>
              <a:pPr/>
              <a:t>‹#›</a:t>
            </a:fld>
            <a:endParaRPr lang="en-US"/>
          </a:p>
        </p:txBody>
      </p:sp>
    </p:spTree>
    <p:extLst>
      <p:ext uri="{BB962C8B-B14F-4D97-AF65-F5344CB8AC3E}">
        <p14:creationId xmlns:p14="http://schemas.microsoft.com/office/powerpoint/2010/main" val="3576378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5C8322-0803-492A-9A38-906AEBA441E2}" type="datetime2">
              <a:rPr lang="en-US" smtClean="0"/>
              <a:t>Thursday, March 14, 2019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AB308CA-8022-A142-9D8C-AB9FF8BCEEEB}" type="slidenum">
              <a:rPr lang="en-US"/>
              <a:pPr/>
              <a:t>‹#›</a:t>
            </a:fld>
            <a:endParaRPr lang="en-US"/>
          </a:p>
        </p:txBody>
      </p:sp>
    </p:spTree>
    <p:extLst>
      <p:ext uri="{BB962C8B-B14F-4D97-AF65-F5344CB8AC3E}">
        <p14:creationId xmlns:p14="http://schemas.microsoft.com/office/powerpoint/2010/main" val="3201118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6C81026-8985-4C5E-8783-B5E7290C3D2C}" type="datetime2">
              <a:rPr lang="en-US" smtClean="0"/>
              <a:t>Thursday, March 14, 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3D4A947-B267-2B40-BD73-2B45B979CEC1}" type="slidenum">
              <a:rPr lang="en-US"/>
              <a:pPr/>
              <a:t>‹#›</a:t>
            </a:fld>
            <a:endParaRPr lang="en-US"/>
          </a:p>
        </p:txBody>
      </p:sp>
    </p:spTree>
    <p:extLst>
      <p:ext uri="{BB962C8B-B14F-4D97-AF65-F5344CB8AC3E}">
        <p14:creationId xmlns:p14="http://schemas.microsoft.com/office/powerpoint/2010/main" val="657000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8C15F045-A0A8-4FA8-B13C-A9E645B972C6}" type="datetime2">
              <a:rPr lang="en-US" smtClean="0"/>
              <a:t>Thursday, March 14, 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4410A4-FA87-594C-8585-60E2DEB06441}" type="slidenum">
              <a:rPr lang="en-US"/>
              <a:pPr/>
              <a:t>‹#›</a:t>
            </a:fld>
            <a:endParaRPr lang="en-US"/>
          </a:p>
        </p:txBody>
      </p:sp>
    </p:spTree>
    <p:extLst>
      <p:ext uri="{BB962C8B-B14F-4D97-AF65-F5344CB8AC3E}">
        <p14:creationId xmlns:p14="http://schemas.microsoft.com/office/powerpoint/2010/main" val="1683659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EA150367-A490-42B8-B05B-D699ED2812A7}" type="datetime2">
              <a:rPr lang="en-US" smtClean="0"/>
              <a:t>Thursday, March 14, 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FE5650-9883-7F49-A46F-BAC8A4E9EF8B}" type="slidenum">
              <a:rPr lang="en-US"/>
              <a:pPr/>
              <a:t>‹#›</a:t>
            </a:fld>
            <a:endParaRPr lang="en-US"/>
          </a:p>
        </p:txBody>
      </p:sp>
    </p:spTree>
    <p:extLst>
      <p:ext uri="{BB962C8B-B14F-4D97-AF65-F5344CB8AC3E}">
        <p14:creationId xmlns:p14="http://schemas.microsoft.com/office/powerpoint/2010/main" val="265365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7D043242-BFEF-42B1-B1BF-88ECE31D6D22}" type="datetime2">
              <a:rPr lang="en-US" smtClean="0"/>
              <a:t>Thursday, March 14, 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A6ED04-6A05-0243-86E5-CFDFB774CA6F}" type="slidenum">
              <a:rPr lang="en-US"/>
              <a:pPr/>
              <a:t>‹#›</a:t>
            </a:fld>
            <a:endParaRPr lang="en-US"/>
          </a:p>
        </p:txBody>
      </p:sp>
    </p:spTree>
    <p:extLst>
      <p:ext uri="{BB962C8B-B14F-4D97-AF65-F5344CB8AC3E}">
        <p14:creationId xmlns:p14="http://schemas.microsoft.com/office/powerpoint/2010/main" val="3483464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6" y="908052"/>
            <a:ext cx="2124075" cy="490696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23851" y="908052"/>
            <a:ext cx="6219825" cy="490696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46CB5155-2E4F-453C-B2A4-AECF9E0E7B01}" type="datetime2">
              <a:rPr lang="en-US" smtClean="0"/>
              <a:t>Thursday, March 14, 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13BA09-B15E-AE48-9147-E49F1AE17C29}" type="slidenum">
              <a:rPr lang="en-US"/>
              <a:pPr/>
              <a:t>‹#›</a:t>
            </a:fld>
            <a:endParaRPr lang="en-US"/>
          </a:p>
        </p:txBody>
      </p:sp>
    </p:spTree>
    <p:extLst>
      <p:ext uri="{BB962C8B-B14F-4D97-AF65-F5344CB8AC3E}">
        <p14:creationId xmlns:p14="http://schemas.microsoft.com/office/powerpoint/2010/main" val="593604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GB"/>
              <a:t>Click to edit Master title style</a:t>
            </a:r>
            <a:endParaRPr lang="en-US"/>
          </a:p>
        </p:txBody>
      </p:sp>
      <p:sp>
        <p:nvSpPr>
          <p:cNvPr id="3" name="Text Placeholder 2"/>
          <p:cNvSpPr>
            <a:spLocks noGrp="1"/>
          </p:cNvSpPr>
          <p:nvPr>
            <p:ph type="body" sz="half" idx="1"/>
          </p:nvPr>
        </p:nvSpPr>
        <p:spPr>
          <a:xfrm>
            <a:off x="323850" y="1700213"/>
            <a:ext cx="417195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3"/>
          <p:cNvSpPr>
            <a:spLocks noGrp="1"/>
          </p:cNvSpPr>
          <p:nvPr>
            <p:ph type="chart" sz="half" idx="2"/>
          </p:nvPr>
        </p:nvSpPr>
        <p:spPr>
          <a:xfrm>
            <a:off x="4648200" y="1700213"/>
            <a:ext cx="417195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486AD91C-546D-4411-8549-EAAB1B2F426D}" type="datetime2">
              <a:rPr lang="en-US" smtClean="0"/>
              <a:t>Thursday, March 14, 2019</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77050" y="6308725"/>
            <a:ext cx="1905000" cy="457200"/>
          </a:xfrm>
        </p:spPr>
        <p:txBody>
          <a:bodyPr/>
          <a:lstStyle>
            <a:lvl1pPr>
              <a:defRPr/>
            </a:lvl1pPr>
          </a:lstStyle>
          <a:p>
            <a:fld id="{667F0397-339B-C544-8516-01DA74F8F57C}" type="slidenum">
              <a:rPr lang="en-US"/>
              <a:pPr/>
              <a:t>‹#›</a:t>
            </a:fld>
            <a:endParaRPr lang="en-US"/>
          </a:p>
        </p:txBody>
      </p:sp>
    </p:spTree>
    <p:extLst>
      <p:ext uri="{BB962C8B-B14F-4D97-AF65-F5344CB8AC3E}">
        <p14:creationId xmlns:p14="http://schemas.microsoft.com/office/powerpoint/2010/main" val="5499892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GB"/>
              <a:t>Click to edit Master title style</a:t>
            </a:r>
            <a:endParaRPr lang="en-US"/>
          </a:p>
        </p:txBody>
      </p:sp>
      <p:sp>
        <p:nvSpPr>
          <p:cNvPr id="3" name="Table Placeholder 2"/>
          <p:cNvSpPr>
            <a:spLocks noGrp="1"/>
          </p:cNvSpPr>
          <p:nvPr>
            <p:ph type="tbl" idx="1"/>
          </p:nvPr>
        </p:nvSpPr>
        <p:spPr>
          <a:xfrm>
            <a:off x="323850" y="1700213"/>
            <a:ext cx="84963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FB80085D-567F-477A-8469-A2952C533415}" type="datetime2">
              <a:rPr lang="en-US" smtClean="0"/>
              <a:t>Thursday, March 14, 2019</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877050" y="6308725"/>
            <a:ext cx="1905000" cy="457200"/>
          </a:xfrm>
        </p:spPr>
        <p:txBody>
          <a:bodyPr/>
          <a:lstStyle>
            <a:lvl1pPr>
              <a:defRPr/>
            </a:lvl1pPr>
          </a:lstStyle>
          <a:p>
            <a:fld id="{638E00A3-F59F-C943-A9BC-72107BA62AAA}" type="slidenum">
              <a:rPr lang="en-US"/>
              <a:pPr/>
              <a:t>‹#›</a:t>
            </a:fld>
            <a:endParaRPr lang="en-US"/>
          </a:p>
        </p:txBody>
      </p:sp>
    </p:spTree>
    <p:extLst>
      <p:ext uri="{BB962C8B-B14F-4D97-AF65-F5344CB8AC3E}">
        <p14:creationId xmlns:p14="http://schemas.microsoft.com/office/powerpoint/2010/main" val="1212451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CC7388-E57F-4B92-BB27-F66451419C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B13057-E19C-44B7-8240-48DB78FED9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3BEF56-8B1F-4AA7-B265-A5BC91CF6E17}"/>
              </a:ext>
            </a:extLst>
          </p:cNvPr>
          <p:cNvSpPr>
            <a:spLocks noGrp="1" noChangeArrowheads="1"/>
          </p:cNvSpPr>
          <p:nvPr>
            <p:ph type="sldNum" sz="quarter" idx="12"/>
          </p:nvPr>
        </p:nvSpPr>
        <p:spPr>
          <a:ln/>
        </p:spPr>
        <p:txBody>
          <a:bodyPr/>
          <a:lstStyle>
            <a:lvl1pPr>
              <a:defRPr/>
            </a:lvl1pPr>
          </a:lstStyle>
          <a:p>
            <a:pPr>
              <a:defRPr/>
            </a:pPr>
            <a:fld id="{4922B5CF-8CE6-49D4-8A6D-97EA6FC7B3D5}" type="slidenum">
              <a:rPr lang="en-US" altLang="en-US"/>
              <a:pPr>
                <a:defRPr/>
              </a:pPr>
              <a:t>‹#›</a:t>
            </a:fld>
            <a:endParaRPr lang="en-US" altLang="en-US"/>
          </a:p>
        </p:txBody>
      </p:sp>
    </p:spTree>
    <p:extLst>
      <p:ext uri="{BB962C8B-B14F-4D97-AF65-F5344CB8AC3E}">
        <p14:creationId xmlns:p14="http://schemas.microsoft.com/office/powerpoint/2010/main" val="141755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FA1482-E6B9-47D1-AA98-A45608818CB6}" type="datetime2">
              <a:rPr lang="en-US" smtClean="0"/>
              <a:t>Thursday, March 14,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2940692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1418F8-BCD8-4D38-B529-3AD3B629CC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8680EB-36FA-451B-87E0-EBECFF1924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6870D8-D415-4FCD-9475-B674006DC669}"/>
              </a:ext>
            </a:extLst>
          </p:cNvPr>
          <p:cNvSpPr>
            <a:spLocks noGrp="1" noChangeArrowheads="1"/>
          </p:cNvSpPr>
          <p:nvPr>
            <p:ph type="sldNum" sz="quarter" idx="12"/>
          </p:nvPr>
        </p:nvSpPr>
        <p:spPr>
          <a:ln/>
        </p:spPr>
        <p:txBody>
          <a:bodyPr/>
          <a:lstStyle>
            <a:lvl1pPr>
              <a:defRPr/>
            </a:lvl1pPr>
          </a:lstStyle>
          <a:p>
            <a:pPr>
              <a:defRPr/>
            </a:pPr>
            <a:fld id="{FAD83376-F0E8-4680-9B78-C9E40D18F76C}" type="slidenum">
              <a:rPr lang="en-US" altLang="en-US"/>
              <a:pPr>
                <a:defRPr/>
              </a:pPr>
              <a:t>‹#›</a:t>
            </a:fld>
            <a:endParaRPr lang="en-US" altLang="en-US"/>
          </a:p>
        </p:txBody>
      </p:sp>
    </p:spTree>
    <p:extLst>
      <p:ext uri="{BB962C8B-B14F-4D97-AF65-F5344CB8AC3E}">
        <p14:creationId xmlns:p14="http://schemas.microsoft.com/office/powerpoint/2010/main" val="2830833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C39C21-7CC1-4721-B42B-6630C8111F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21E8CB-19FE-4C7F-AF3B-9357D85DF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A36591-C8A3-4BFB-8C41-8B322F727705}"/>
              </a:ext>
            </a:extLst>
          </p:cNvPr>
          <p:cNvSpPr>
            <a:spLocks noGrp="1" noChangeArrowheads="1"/>
          </p:cNvSpPr>
          <p:nvPr>
            <p:ph type="sldNum" sz="quarter" idx="12"/>
          </p:nvPr>
        </p:nvSpPr>
        <p:spPr>
          <a:ln/>
        </p:spPr>
        <p:txBody>
          <a:bodyPr/>
          <a:lstStyle>
            <a:lvl1pPr>
              <a:defRPr/>
            </a:lvl1pPr>
          </a:lstStyle>
          <a:p>
            <a:pPr>
              <a:defRPr/>
            </a:pPr>
            <a:fld id="{42E15590-520E-4A31-8669-2B665E6172B2}" type="slidenum">
              <a:rPr lang="en-US" altLang="en-US"/>
              <a:pPr>
                <a:defRPr/>
              </a:pPr>
              <a:t>‹#›</a:t>
            </a:fld>
            <a:endParaRPr lang="en-US" altLang="en-US"/>
          </a:p>
        </p:txBody>
      </p:sp>
    </p:spTree>
    <p:extLst>
      <p:ext uri="{BB962C8B-B14F-4D97-AF65-F5344CB8AC3E}">
        <p14:creationId xmlns:p14="http://schemas.microsoft.com/office/powerpoint/2010/main" val="1813207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8A1A7D-1EE4-43F2-8C30-531ABF12D6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98DFE8-E4F4-4368-A96E-4E15343740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ADFEB6-38B5-4FA9-8D2B-A129C6AC78D6}"/>
              </a:ext>
            </a:extLst>
          </p:cNvPr>
          <p:cNvSpPr>
            <a:spLocks noGrp="1" noChangeArrowheads="1"/>
          </p:cNvSpPr>
          <p:nvPr>
            <p:ph type="sldNum" sz="quarter" idx="12"/>
          </p:nvPr>
        </p:nvSpPr>
        <p:spPr>
          <a:ln/>
        </p:spPr>
        <p:txBody>
          <a:bodyPr/>
          <a:lstStyle>
            <a:lvl1pPr>
              <a:defRPr/>
            </a:lvl1pPr>
          </a:lstStyle>
          <a:p>
            <a:pPr>
              <a:defRPr/>
            </a:pPr>
            <a:fld id="{4D9701BE-003A-4E5D-B6DA-1A9B6E75A85B}" type="slidenum">
              <a:rPr lang="en-US" altLang="en-US"/>
              <a:pPr>
                <a:defRPr/>
              </a:pPr>
              <a:t>‹#›</a:t>
            </a:fld>
            <a:endParaRPr lang="en-US" altLang="en-US"/>
          </a:p>
        </p:txBody>
      </p:sp>
    </p:spTree>
    <p:extLst>
      <p:ext uri="{BB962C8B-B14F-4D97-AF65-F5344CB8AC3E}">
        <p14:creationId xmlns:p14="http://schemas.microsoft.com/office/powerpoint/2010/main" val="14105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65D88A-81B1-4AE5-AB44-8B6521FD3E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3B561B-9B4D-4689-9757-1B2A9897E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51F663C-73AA-42F9-B70F-4DF517DC8735}"/>
              </a:ext>
            </a:extLst>
          </p:cNvPr>
          <p:cNvSpPr>
            <a:spLocks noGrp="1" noChangeArrowheads="1"/>
          </p:cNvSpPr>
          <p:nvPr>
            <p:ph type="sldNum" sz="quarter" idx="12"/>
          </p:nvPr>
        </p:nvSpPr>
        <p:spPr>
          <a:ln/>
        </p:spPr>
        <p:txBody>
          <a:bodyPr/>
          <a:lstStyle>
            <a:lvl1pPr>
              <a:defRPr/>
            </a:lvl1pPr>
          </a:lstStyle>
          <a:p>
            <a:pPr>
              <a:defRPr/>
            </a:pPr>
            <a:fld id="{61F618A1-8C8A-40AC-BF65-25CCE077D499}" type="slidenum">
              <a:rPr lang="en-US" altLang="en-US"/>
              <a:pPr>
                <a:defRPr/>
              </a:pPr>
              <a:t>‹#›</a:t>
            </a:fld>
            <a:endParaRPr lang="en-US" altLang="en-US"/>
          </a:p>
        </p:txBody>
      </p:sp>
    </p:spTree>
    <p:extLst>
      <p:ext uri="{BB962C8B-B14F-4D97-AF65-F5344CB8AC3E}">
        <p14:creationId xmlns:p14="http://schemas.microsoft.com/office/powerpoint/2010/main" val="4275878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86D42A-11E3-4F87-A927-CDC4CD117E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53079B1-97A5-4E74-A086-2999ECF335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A604CA-E21C-4C8B-AED6-21676EC4A5DB}"/>
              </a:ext>
            </a:extLst>
          </p:cNvPr>
          <p:cNvSpPr>
            <a:spLocks noGrp="1" noChangeArrowheads="1"/>
          </p:cNvSpPr>
          <p:nvPr>
            <p:ph type="sldNum" sz="quarter" idx="12"/>
          </p:nvPr>
        </p:nvSpPr>
        <p:spPr>
          <a:ln/>
        </p:spPr>
        <p:txBody>
          <a:bodyPr/>
          <a:lstStyle>
            <a:lvl1pPr>
              <a:defRPr/>
            </a:lvl1pPr>
          </a:lstStyle>
          <a:p>
            <a:pPr>
              <a:defRPr/>
            </a:pPr>
            <a:fld id="{6BD0A4FA-1A30-4573-B09F-AE01E6316BC3}" type="slidenum">
              <a:rPr lang="en-US" altLang="en-US"/>
              <a:pPr>
                <a:defRPr/>
              </a:pPr>
              <a:t>‹#›</a:t>
            </a:fld>
            <a:endParaRPr lang="en-US" altLang="en-US"/>
          </a:p>
        </p:txBody>
      </p:sp>
    </p:spTree>
    <p:extLst>
      <p:ext uri="{BB962C8B-B14F-4D97-AF65-F5344CB8AC3E}">
        <p14:creationId xmlns:p14="http://schemas.microsoft.com/office/powerpoint/2010/main" val="1865200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B4ECE9-CA27-41BE-BDFF-724B365C7E1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A379FB-F842-41E1-923B-BFC4255C36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A7EF5C-3A13-4DCD-BB83-197F00063D98}"/>
              </a:ext>
            </a:extLst>
          </p:cNvPr>
          <p:cNvSpPr>
            <a:spLocks noGrp="1" noChangeArrowheads="1"/>
          </p:cNvSpPr>
          <p:nvPr>
            <p:ph type="sldNum" sz="quarter" idx="12"/>
          </p:nvPr>
        </p:nvSpPr>
        <p:spPr>
          <a:ln/>
        </p:spPr>
        <p:txBody>
          <a:bodyPr/>
          <a:lstStyle>
            <a:lvl1pPr>
              <a:defRPr/>
            </a:lvl1pPr>
          </a:lstStyle>
          <a:p>
            <a:pPr>
              <a:defRPr/>
            </a:pPr>
            <a:fld id="{398E5060-D123-4D93-B4DA-93CED9A2F60E}" type="slidenum">
              <a:rPr lang="en-US" altLang="en-US"/>
              <a:pPr>
                <a:defRPr/>
              </a:pPr>
              <a:t>‹#›</a:t>
            </a:fld>
            <a:endParaRPr lang="en-US" altLang="en-US"/>
          </a:p>
        </p:txBody>
      </p:sp>
    </p:spTree>
    <p:extLst>
      <p:ext uri="{BB962C8B-B14F-4D97-AF65-F5344CB8AC3E}">
        <p14:creationId xmlns:p14="http://schemas.microsoft.com/office/powerpoint/2010/main" val="424736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E50343-7168-4EF6-B409-027C86766D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99EB13-FB41-4487-BF07-35EF903057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7A78AB-15EE-4FDD-9B12-4DF51E3DDE7B}"/>
              </a:ext>
            </a:extLst>
          </p:cNvPr>
          <p:cNvSpPr>
            <a:spLocks noGrp="1" noChangeArrowheads="1"/>
          </p:cNvSpPr>
          <p:nvPr>
            <p:ph type="sldNum" sz="quarter" idx="12"/>
          </p:nvPr>
        </p:nvSpPr>
        <p:spPr>
          <a:ln/>
        </p:spPr>
        <p:txBody>
          <a:bodyPr/>
          <a:lstStyle>
            <a:lvl1pPr>
              <a:defRPr/>
            </a:lvl1pPr>
          </a:lstStyle>
          <a:p>
            <a:pPr>
              <a:defRPr/>
            </a:pPr>
            <a:fld id="{374C2541-D495-4210-827A-DFA2919B89DA}" type="slidenum">
              <a:rPr lang="en-US" altLang="en-US"/>
              <a:pPr>
                <a:defRPr/>
              </a:pPr>
              <a:t>‹#›</a:t>
            </a:fld>
            <a:endParaRPr lang="en-US" altLang="en-US"/>
          </a:p>
        </p:txBody>
      </p:sp>
    </p:spTree>
    <p:extLst>
      <p:ext uri="{BB962C8B-B14F-4D97-AF65-F5344CB8AC3E}">
        <p14:creationId xmlns:p14="http://schemas.microsoft.com/office/powerpoint/2010/main" val="3507551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034A17-0E7F-4DAC-8F8B-063D1C118A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8FFFB1-B2D5-47D1-B10C-7FBB528F7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20A03C-ECE4-4F17-9ECB-AE4DFEBA27DA}"/>
              </a:ext>
            </a:extLst>
          </p:cNvPr>
          <p:cNvSpPr>
            <a:spLocks noGrp="1" noChangeArrowheads="1"/>
          </p:cNvSpPr>
          <p:nvPr>
            <p:ph type="sldNum" sz="quarter" idx="12"/>
          </p:nvPr>
        </p:nvSpPr>
        <p:spPr>
          <a:ln/>
        </p:spPr>
        <p:txBody>
          <a:bodyPr/>
          <a:lstStyle>
            <a:lvl1pPr>
              <a:defRPr/>
            </a:lvl1pPr>
          </a:lstStyle>
          <a:p>
            <a:pPr>
              <a:defRPr/>
            </a:pPr>
            <a:fld id="{9027E471-8070-4E19-916B-F95629DD3523}" type="slidenum">
              <a:rPr lang="en-US" altLang="en-US"/>
              <a:pPr>
                <a:defRPr/>
              </a:pPr>
              <a:t>‹#›</a:t>
            </a:fld>
            <a:endParaRPr lang="en-US" altLang="en-US"/>
          </a:p>
        </p:txBody>
      </p:sp>
    </p:spTree>
    <p:extLst>
      <p:ext uri="{BB962C8B-B14F-4D97-AF65-F5344CB8AC3E}">
        <p14:creationId xmlns:p14="http://schemas.microsoft.com/office/powerpoint/2010/main" val="943552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B20536-2451-4703-9EC6-B36938520F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38F80-F7E3-4B89-98BC-14872519F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43B4E7-8840-4259-8E41-12688F565104}"/>
              </a:ext>
            </a:extLst>
          </p:cNvPr>
          <p:cNvSpPr>
            <a:spLocks noGrp="1" noChangeArrowheads="1"/>
          </p:cNvSpPr>
          <p:nvPr>
            <p:ph type="sldNum" sz="quarter" idx="12"/>
          </p:nvPr>
        </p:nvSpPr>
        <p:spPr>
          <a:ln/>
        </p:spPr>
        <p:txBody>
          <a:bodyPr/>
          <a:lstStyle>
            <a:lvl1pPr>
              <a:defRPr/>
            </a:lvl1pPr>
          </a:lstStyle>
          <a:p>
            <a:pPr>
              <a:defRPr/>
            </a:pPr>
            <a:fld id="{D81B4064-85D5-4ECA-9806-023886CA6797}" type="slidenum">
              <a:rPr lang="en-US" altLang="en-US"/>
              <a:pPr>
                <a:defRPr/>
              </a:pPr>
              <a:t>‹#›</a:t>
            </a:fld>
            <a:endParaRPr lang="en-US" altLang="en-US"/>
          </a:p>
        </p:txBody>
      </p:sp>
    </p:spTree>
    <p:extLst>
      <p:ext uri="{BB962C8B-B14F-4D97-AF65-F5344CB8AC3E}">
        <p14:creationId xmlns:p14="http://schemas.microsoft.com/office/powerpoint/2010/main" val="3632595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B43806-198F-45F4-B959-CC6EC2A8B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418663-0126-4855-BFEA-780D9E6A6B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55940D-17B6-43DF-9DB2-3562943F1445}"/>
              </a:ext>
            </a:extLst>
          </p:cNvPr>
          <p:cNvSpPr>
            <a:spLocks noGrp="1" noChangeArrowheads="1"/>
          </p:cNvSpPr>
          <p:nvPr>
            <p:ph type="sldNum" sz="quarter" idx="12"/>
          </p:nvPr>
        </p:nvSpPr>
        <p:spPr>
          <a:ln/>
        </p:spPr>
        <p:txBody>
          <a:bodyPr/>
          <a:lstStyle>
            <a:lvl1pPr>
              <a:defRPr/>
            </a:lvl1pPr>
          </a:lstStyle>
          <a:p>
            <a:pPr>
              <a:defRPr/>
            </a:pPr>
            <a:fld id="{6FEF0803-8153-4C8B-B3EA-E8DB8A7893FF}" type="slidenum">
              <a:rPr lang="en-US" altLang="en-US"/>
              <a:pPr>
                <a:defRPr/>
              </a:pPr>
              <a:t>‹#›</a:t>
            </a:fld>
            <a:endParaRPr lang="en-US" altLang="en-US"/>
          </a:p>
        </p:txBody>
      </p:sp>
    </p:spTree>
    <p:extLst>
      <p:ext uri="{BB962C8B-B14F-4D97-AF65-F5344CB8AC3E}">
        <p14:creationId xmlns:p14="http://schemas.microsoft.com/office/powerpoint/2010/main" val="136314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4B0F834-AD59-47DF-BE53-21857D010B61}" type="datetime2">
              <a:rPr lang="en-US" smtClean="0"/>
              <a:t>Thursday, March 14,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357039-94DA-477E-A144-191DB9425DE8}" type="slidenum">
              <a:rPr lang="en-US" smtClean="0"/>
              <a:t>‹#›</a:t>
            </a:fld>
            <a:endParaRPr lang="en-US"/>
          </a:p>
        </p:txBody>
      </p:sp>
    </p:spTree>
    <p:extLst>
      <p:ext uri="{BB962C8B-B14F-4D97-AF65-F5344CB8AC3E}">
        <p14:creationId xmlns:p14="http://schemas.microsoft.com/office/powerpoint/2010/main" val="17090360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4E668B5A-52B8-4EFB-B526-74EBF3D729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A6774A-0C4A-44D2-990B-491D97D4CD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4EDF60-6F1E-4E96-9460-015698766498}"/>
              </a:ext>
            </a:extLst>
          </p:cNvPr>
          <p:cNvSpPr>
            <a:spLocks noGrp="1" noChangeArrowheads="1"/>
          </p:cNvSpPr>
          <p:nvPr>
            <p:ph type="sldNum" sz="quarter" idx="12"/>
          </p:nvPr>
        </p:nvSpPr>
        <p:spPr>
          <a:ln/>
        </p:spPr>
        <p:txBody>
          <a:bodyPr/>
          <a:lstStyle>
            <a:lvl1pPr>
              <a:defRPr/>
            </a:lvl1pPr>
          </a:lstStyle>
          <a:p>
            <a:pPr>
              <a:defRPr/>
            </a:pPr>
            <a:fld id="{AEA6D04F-FDB6-47D1-AD08-B6D3090749AC}" type="slidenum">
              <a:rPr lang="en-US" altLang="en-US"/>
              <a:pPr>
                <a:defRPr/>
              </a:pPr>
              <a:t>‹#›</a:t>
            </a:fld>
            <a:endParaRPr lang="en-US" altLang="en-US"/>
          </a:p>
        </p:txBody>
      </p:sp>
    </p:spTree>
    <p:extLst>
      <p:ext uri="{BB962C8B-B14F-4D97-AF65-F5344CB8AC3E}">
        <p14:creationId xmlns:p14="http://schemas.microsoft.com/office/powerpoint/2010/main" val="2713170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BEBD1A8-8AD4-4AEE-BED1-CB3BE7F98D55}"/>
              </a:ext>
            </a:extLst>
          </p:cNvPr>
          <p:cNvSpPr>
            <a:spLocks noGrp="1" noChangeArrowheads="1"/>
          </p:cNvSpPr>
          <p:nvPr>
            <p:ph type="sldNum" sz="quarter" idx="10"/>
          </p:nvPr>
        </p:nvSpPr>
        <p:spPr/>
        <p:txBody>
          <a:bodyPr/>
          <a:lstStyle>
            <a:lvl3pPr lvl="2" eaLnBrk="1" hangingPunct="1">
              <a:defRPr smtClean="0"/>
            </a:lvl3pPr>
          </a:lstStyle>
          <a:p>
            <a:pPr lvl="2">
              <a:defRPr/>
            </a:pPr>
            <a:fld id="{AEAE275F-C791-43DA-B270-A4F531518C27}" type="slidenum">
              <a:rPr lang="en-US" altLang="en-US"/>
              <a:pPr lvl="2">
                <a:defRPr/>
              </a:pPr>
              <a:t>‹#›</a:t>
            </a:fld>
            <a:endParaRPr lang="en-US" altLang="en-US"/>
          </a:p>
        </p:txBody>
      </p:sp>
    </p:spTree>
    <p:extLst>
      <p:ext uri="{BB962C8B-B14F-4D97-AF65-F5344CB8AC3E}">
        <p14:creationId xmlns:p14="http://schemas.microsoft.com/office/powerpoint/2010/main" val="8660009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able Placeholder 2"/>
          <p:cNvSpPr>
            <a:spLocks noGrp="1"/>
          </p:cNvSpPr>
          <p:nvPr>
            <p:ph type="tbl" idx="1"/>
          </p:nvPr>
        </p:nvSpPr>
        <p:spPr>
          <a:xfrm>
            <a:off x="381000" y="2057400"/>
            <a:ext cx="8458200" cy="4343400"/>
          </a:xfrm>
        </p:spPr>
        <p:txBody>
          <a:bodyPr/>
          <a:lstStyle/>
          <a:p>
            <a:pPr lvl="0"/>
            <a:endParaRPr lang="en-US" noProof="0"/>
          </a:p>
        </p:txBody>
      </p:sp>
      <p:sp>
        <p:nvSpPr>
          <p:cNvPr id="4" name="Rectangle 5">
            <a:extLst>
              <a:ext uri="{FF2B5EF4-FFF2-40B4-BE49-F238E27FC236}">
                <a16:creationId xmlns:a16="http://schemas.microsoft.com/office/drawing/2014/main" id="{DB8ADA36-EB90-4514-ABCA-1D4916CB4CFA}"/>
              </a:ext>
            </a:extLst>
          </p:cNvPr>
          <p:cNvSpPr>
            <a:spLocks noGrp="1" noChangeArrowheads="1"/>
          </p:cNvSpPr>
          <p:nvPr>
            <p:ph type="sldNum" sz="quarter" idx="10"/>
          </p:nvPr>
        </p:nvSpPr>
        <p:spPr/>
        <p:txBody>
          <a:bodyPr/>
          <a:lstStyle>
            <a:lvl3pPr lvl="2" eaLnBrk="1" hangingPunct="1">
              <a:defRPr smtClean="0"/>
            </a:lvl3pPr>
          </a:lstStyle>
          <a:p>
            <a:pPr lvl="2">
              <a:defRPr/>
            </a:pPr>
            <a:fld id="{E21B9164-5844-43A6-8D6C-B43F0A481AE9}" type="slidenum">
              <a:rPr lang="en-US" altLang="en-US"/>
              <a:pPr lvl="2">
                <a:defRPr/>
              </a:pPr>
              <a:t>‹#›</a:t>
            </a:fld>
            <a:endParaRPr lang="en-US" altLang="en-US"/>
          </a:p>
        </p:txBody>
      </p:sp>
    </p:spTree>
    <p:extLst>
      <p:ext uri="{BB962C8B-B14F-4D97-AF65-F5344CB8AC3E}">
        <p14:creationId xmlns:p14="http://schemas.microsoft.com/office/powerpoint/2010/main" val="135753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EF34F4-90E6-48E7-A884-B470AEA917CA}" type="datetime2">
              <a:rPr lang="en-US" smtClean="0"/>
              <a:t>Thursday, March 14, 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357039-94DA-477E-A144-191DB9425DE8}" type="slidenum">
              <a:rPr lang="en-US" smtClean="0"/>
              <a:t>‹#›</a:t>
            </a:fld>
            <a:endParaRPr lang="en-US"/>
          </a:p>
        </p:txBody>
      </p:sp>
    </p:spTree>
    <p:extLst>
      <p:ext uri="{BB962C8B-B14F-4D97-AF65-F5344CB8AC3E}">
        <p14:creationId xmlns:p14="http://schemas.microsoft.com/office/powerpoint/2010/main" val="427249411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userDrawn="1"/>
        </p:nvSpPr>
        <p:spPr bwMode="auto">
          <a:xfrm>
            <a:off x="8763000" y="6553200"/>
            <a:ext cx="381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350">
              <a:solidFill>
                <a:srgbClr val="000000"/>
              </a:solidFill>
              <a:cs typeface="Arial" panose="020B0604020202020204" pitchFamily="34" charset="0"/>
            </a:endParaRPr>
          </a:p>
        </p:txBody>
      </p:sp>
      <p:sp>
        <p:nvSpPr>
          <p:cNvPr id="678915" name="Rectangle 3"/>
          <p:cNvSpPr>
            <a:spLocks noGrp="1" noChangeArrowheads="1"/>
          </p:cNvSpPr>
          <p:nvPr>
            <p:ph type="title"/>
          </p:nvPr>
        </p:nvSpPr>
        <p:spPr bwMode="auto">
          <a:xfrm>
            <a:off x="381000" y="152400"/>
            <a:ext cx="84582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4"/>
          <p:cNvSpPr>
            <a:spLocks noGrp="1" noChangeArrowheads="1"/>
          </p:cNvSpPr>
          <p:nvPr>
            <p:ph type="body" idx="1"/>
          </p:nvPr>
        </p:nvSpPr>
        <p:spPr bwMode="auto">
          <a:xfrm>
            <a:off x="381000" y="2057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78917" name="Rectangle 5"/>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050">
                <a:solidFill>
                  <a:srgbClr val="000000"/>
                </a:solidFill>
              </a:defRPr>
            </a:lvl3pPr>
          </a:lstStyle>
          <a:p>
            <a:pPr lvl="2" fontAlgn="base">
              <a:spcBef>
                <a:spcPct val="0"/>
              </a:spcBef>
              <a:spcAft>
                <a:spcPct val="0"/>
              </a:spcAft>
            </a:pPr>
            <a:fld id="{84A7BDB3-CF4D-48A0-A9D4-4D3AC50048D2}" type="slidenum">
              <a:rPr lang="en-US" altLang="en-US" smtClean="0"/>
              <a:pPr lvl="2" fontAlgn="base">
                <a:spcBef>
                  <a:spcPct val="0"/>
                </a:spcBef>
                <a:spcAft>
                  <a:spcPct val="0"/>
                </a:spcAft>
              </a:pPr>
              <a:t>‹#›</a:t>
            </a:fld>
            <a:endParaRPr lang="en-US" altLang="en-US"/>
          </a:p>
        </p:txBody>
      </p:sp>
    </p:spTree>
    <p:extLst>
      <p:ext uri="{BB962C8B-B14F-4D97-AF65-F5344CB8AC3E}">
        <p14:creationId xmlns:p14="http://schemas.microsoft.com/office/powerpoint/2010/main" val="2672408376"/>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Lst>
  <p:hf hdr="0" ftr="0" dt="0"/>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pitchFamily="34" charset="0"/>
        </a:defRPr>
      </a:lvl2pPr>
      <a:lvl3pPr algn="ctr" rtl="0" eaLnBrk="0" fontAlgn="base" hangingPunct="0">
        <a:spcBef>
          <a:spcPct val="0"/>
        </a:spcBef>
        <a:spcAft>
          <a:spcPct val="0"/>
        </a:spcAft>
        <a:defRPr sz="3300">
          <a:solidFill>
            <a:schemeClr val="bg1"/>
          </a:solidFill>
          <a:latin typeface="Arial" pitchFamily="34" charset="0"/>
        </a:defRPr>
      </a:lvl3pPr>
      <a:lvl4pPr algn="ctr" rtl="0" eaLnBrk="0" fontAlgn="base" hangingPunct="0">
        <a:spcBef>
          <a:spcPct val="0"/>
        </a:spcBef>
        <a:spcAft>
          <a:spcPct val="0"/>
        </a:spcAft>
        <a:defRPr sz="3300">
          <a:solidFill>
            <a:schemeClr val="bg1"/>
          </a:solidFill>
          <a:latin typeface="Arial" pitchFamily="34" charset="0"/>
        </a:defRPr>
      </a:lvl4pPr>
      <a:lvl5pPr algn="ctr" rtl="0" eaLnBrk="0" fontAlgn="base" hangingPunct="0">
        <a:spcBef>
          <a:spcPct val="0"/>
        </a:spcBef>
        <a:spcAft>
          <a:spcPct val="0"/>
        </a:spcAft>
        <a:defRPr sz="3300">
          <a:solidFill>
            <a:schemeClr val="bg1"/>
          </a:solidFill>
          <a:latin typeface="Arial" pitchFamily="34" charset="0"/>
        </a:defRPr>
      </a:lvl5pPr>
      <a:lvl6pPr marL="342900" algn="ctr" rtl="0" fontAlgn="base">
        <a:spcBef>
          <a:spcPct val="0"/>
        </a:spcBef>
        <a:spcAft>
          <a:spcPct val="0"/>
        </a:spcAft>
        <a:defRPr sz="3300">
          <a:solidFill>
            <a:schemeClr val="bg1"/>
          </a:solidFill>
          <a:latin typeface="Arial" pitchFamily="34" charset="0"/>
        </a:defRPr>
      </a:lvl6pPr>
      <a:lvl7pPr marL="685800" algn="ctr" rtl="0" fontAlgn="base">
        <a:spcBef>
          <a:spcPct val="0"/>
        </a:spcBef>
        <a:spcAft>
          <a:spcPct val="0"/>
        </a:spcAft>
        <a:defRPr sz="3300">
          <a:solidFill>
            <a:schemeClr val="bg1"/>
          </a:solidFill>
          <a:latin typeface="Arial" pitchFamily="34" charset="0"/>
        </a:defRPr>
      </a:lvl7pPr>
      <a:lvl8pPr marL="1028700" algn="ctr" rtl="0" fontAlgn="base">
        <a:spcBef>
          <a:spcPct val="0"/>
        </a:spcBef>
        <a:spcAft>
          <a:spcPct val="0"/>
        </a:spcAft>
        <a:defRPr sz="3300">
          <a:solidFill>
            <a:schemeClr val="bg1"/>
          </a:solidFill>
          <a:latin typeface="Arial" pitchFamily="34" charset="0"/>
        </a:defRPr>
      </a:lvl8pPr>
      <a:lvl9pPr marL="1371600" algn="ctr" rtl="0" fontAlgn="base">
        <a:spcBef>
          <a:spcPct val="0"/>
        </a:spcBef>
        <a:spcAft>
          <a:spcPct val="0"/>
        </a:spcAft>
        <a:defRPr sz="3300">
          <a:solidFill>
            <a:schemeClr val="bg1"/>
          </a:solidFill>
          <a:latin typeface="Arial" pitchFamily="34" charset="0"/>
        </a:defRPr>
      </a:lvl9pPr>
    </p:titleStyle>
    <p:bodyStyle>
      <a:lvl1pPr marL="257175" indent="-257175" algn="l" rtl="0" eaLnBrk="0" fontAlgn="base" hangingPunct="0">
        <a:spcBef>
          <a:spcPct val="20000"/>
        </a:spcBef>
        <a:spcAft>
          <a:spcPct val="0"/>
        </a:spcAft>
        <a:defRPr sz="2400">
          <a:solidFill>
            <a:schemeClr val="tx1"/>
          </a:solidFill>
          <a:latin typeface="+mn-lt"/>
          <a:ea typeface="+mn-ea"/>
          <a:cs typeface="+mn-cs"/>
        </a:defRPr>
      </a:lvl1pPr>
      <a:lvl2pPr marL="557213" indent="-214313" algn="l" rtl="0" eaLnBrk="0" fontAlgn="base" hangingPunct="0">
        <a:spcBef>
          <a:spcPct val="20000"/>
        </a:spcBef>
        <a:spcAft>
          <a:spcPct val="0"/>
        </a:spcAft>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pPr>
            <a:fld id="{8491E7F8-78D8-4723-9E22-8B776E3D8336}" type="datetime2">
              <a:rPr lang="en-US" altLang="en-US" smtClean="0">
                <a:solidFill>
                  <a:srgbClr val="000000"/>
                </a:solidFill>
              </a:rPr>
              <a:t>Thursday, March 14, 2019</a:t>
            </a:fld>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F8A1850D-27C7-418F-BB54-50FC1512958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2823225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hf hdr="0" ftr="0" dt="0"/>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05FE4672-4C0B-4847-800E-82E940B5E330}" type="datetime2">
              <a:rPr lang="en-US" smtClean="0">
                <a:solidFill>
                  <a:prstClr val="black">
                    <a:tint val="75000"/>
                  </a:prstClr>
                </a:solidFill>
              </a:rPr>
              <a:t>Thursday, March 14, 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BB39C2-1989-5349-9A41-57B7D7258BC1}"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490365644"/>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8763000" y="6553200"/>
            <a:ext cx="381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350">
              <a:solidFill>
                <a:srgbClr val="000000"/>
              </a:solidFill>
            </a:endParaRPr>
          </a:p>
        </p:txBody>
      </p:sp>
      <p:sp>
        <p:nvSpPr>
          <p:cNvPr id="1027" name="Rectangle 3"/>
          <p:cNvSpPr>
            <a:spLocks noGrp="1" noChangeArrowheads="1"/>
          </p:cNvSpPr>
          <p:nvPr>
            <p:ph type="title"/>
          </p:nvPr>
        </p:nvSpPr>
        <p:spPr bwMode="auto">
          <a:xfrm>
            <a:off x="381000" y="1524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81000" y="2057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78917" name="Rectangle 5"/>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050"/>
            </a:lvl3pPr>
          </a:lstStyle>
          <a:p>
            <a:pPr lvl="2" fontAlgn="base">
              <a:spcBef>
                <a:spcPct val="0"/>
              </a:spcBef>
              <a:spcAft>
                <a:spcPct val="0"/>
              </a:spcAft>
            </a:pPr>
            <a:fld id="{349755CF-D879-4204-8DC8-F189347D6717}" type="slidenum">
              <a:rPr lang="en-US" altLang="en-US" smtClean="0">
                <a:solidFill>
                  <a:srgbClr val="000000"/>
                </a:solidFill>
              </a:rPr>
              <a:pPr lvl="2"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3453225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Lst>
  <p:hf hdr="0" ft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Arial" pitchFamily="34" charset="0"/>
        </a:defRPr>
      </a:lvl2pPr>
      <a:lvl3pPr algn="ctr" rtl="0" eaLnBrk="0" fontAlgn="base" hangingPunct="0">
        <a:spcBef>
          <a:spcPct val="0"/>
        </a:spcBef>
        <a:spcAft>
          <a:spcPct val="0"/>
        </a:spcAft>
        <a:defRPr sz="3300">
          <a:solidFill>
            <a:schemeClr val="tx1"/>
          </a:solidFill>
          <a:latin typeface="Arial" pitchFamily="34" charset="0"/>
        </a:defRPr>
      </a:lvl3pPr>
      <a:lvl4pPr algn="ctr" rtl="0" eaLnBrk="0" fontAlgn="base" hangingPunct="0">
        <a:spcBef>
          <a:spcPct val="0"/>
        </a:spcBef>
        <a:spcAft>
          <a:spcPct val="0"/>
        </a:spcAft>
        <a:defRPr sz="3300">
          <a:solidFill>
            <a:schemeClr val="tx1"/>
          </a:solidFill>
          <a:latin typeface="Arial" pitchFamily="34" charset="0"/>
        </a:defRPr>
      </a:lvl4pPr>
      <a:lvl5pPr algn="ctr" rtl="0" eaLnBrk="0" fontAlgn="base" hangingPunct="0">
        <a:spcBef>
          <a:spcPct val="0"/>
        </a:spcBef>
        <a:spcAft>
          <a:spcPct val="0"/>
        </a:spcAft>
        <a:defRPr sz="3300">
          <a:solidFill>
            <a:schemeClr val="tx1"/>
          </a:solidFill>
          <a:latin typeface="Arial" pitchFamily="34" charset="0"/>
        </a:defRPr>
      </a:lvl5pPr>
      <a:lvl6pPr marL="342900" algn="ctr" rtl="0" fontAlgn="base">
        <a:spcBef>
          <a:spcPct val="0"/>
        </a:spcBef>
        <a:spcAft>
          <a:spcPct val="0"/>
        </a:spcAft>
        <a:defRPr sz="3300">
          <a:solidFill>
            <a:schemeClr val="bg1"/>
          </a:solidFill>
          <a:latin typeface="Arial" pitchFamily="34" charset="0"/>
        </a:defRPr>
      </a:lvl6pPr>
      <a:lvl7pPr marL="685800" algn="ctr" rtl="0" fontAlgn="base">
        <a:spcBef>
          <a:spcPct val="0"/>
        </a:spcBef>
        <a:spcAft>
          <a:spcPct val="0"/>
        </a:spcAft>
        <a:defRPr sz="3300">
          <a:solidFill>
            <a:schemeClr val="bg1"/>
          </a:solidFill>
          <a:latin typeface="Arial" pitchFamily="34" charset="0"/>
        </a:defRPr>
      </a:lvl7pPr>
      <a:lvl8pPr marL="1028700" algn="ctr" rtl="0" fontAlgn="base">
        <a:spcBef>
          <a:spcPct val="0"/>
        </a:spcBef>
        <a:spcAft>
          <a:spcPct val="0"/>
        </a:spcAft>
        <a:defRPr sz="3300">
          <a:solidFill>
            <a:schemeClr val="bg1"/>
          </a:solidFill>
          <a:latin typeface="Arial" pitchFamily="34" charset="0"/>
        </a:defRPr>
      </a:lvl8pPr>
      <a:lvl9pPr marL="1371600" algn="ctr" rtl="0" fontAlgn="base">
        <a:spcBef>
          <a:spcPct val="0"/>
        </a:spcBef>
        <a:spcAft>
          <a:spcPct val="0"/>
        </a:spcAft>
        <a:defRPr sz="3300">
          <a:solidFill>
            <a:schemeClr val="bg1"/>
          </a:solidFill>
          <a:latin typeface="Arial" pitchFamily="34" charset="0"/>
        </a:defRPr>
      </a:lvl9pPr>
    </p:titleStyle>
    <p:bodyStyle>
      <a:lvl1pPr marL="257175" indent="-257175" algn="l" rtl="0" eaLnBrk="0" fontAlgn="base" hangingPunct="0">
        <a:spcBef>
          <a:spcPct val="20000"/>
        </a:spcBef>
        <a:spcAft>
          <a:spcPct val="0"/>
        </a:spcAft>
        <a:defRPr sz="2400">
          <a:solidFill>
            <a:schemeClr val="tx1"/>
          </a:solidFill>
          <a:latin typeface="+mn-lt"/>
          <a:ea typeface="+mn-ea"/>
          <a:cs typeface="+mn-cs"/>
        </a:defRPr>
      </a:lvl1pPr>
      <a:lvl2pPr marL="557213" indent="-214313" algn="l" rtl="0" eaLnBrk="0" fontAlgn="base" hangingPunct="0">
        <a:spcBef>
          <a:spcPct val="20000"/>
        </a:spcBef>
        <a:spcAft>
          <a:spcPct val="0"/>
        </a:spcAft>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800">
              <a:latin typeface="Arial" charset="0"/>
            </a:endParaRPr>
          </a:p>
        </p:txBody>
      </p:sp>
      <p:sp>
        <p:nvSpPr>
          <p:cNvPr id="1033"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350"/>
          </a:p>
        </p:txBody>
      </p:sp>
      <p:sp>
        <p:nvSpPr>
          <p:cNvPr id="1026"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050">
                <a:latin typeface="Arial" charset="0"/>
              </a:defRPr>
            </a:lvl1pPr>
          </a:lstStyle>
          <a:p>
            <a:fld id="{241FEB0C-A7F0-4ACC-872E-C07C3371288F}" type="datetime2">
              <a:rPr lang="en-US" smtClean="0"/>
              <a:t>Thursday, March 14, 2019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50">
                <a:latin typeface="Arial" charset="0"/>
              </a:defRPr>
            </a:lvl1pPr>
          </a:lstStyle>
          <a:p>
            <a:endParaRPr lang="en-US"/>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0" bIns="45720" numCol="1" anchor="t" anchorCtr="0" compatLnSpc="1">
            <a:prstTxWarp prst="textNoShape">
              <a:avLst/>
            </a:prstTxWarp>
          </a:bodyPr>
          <a:lstStyle>
            <a:lvl1pPr algn="r">
              <a:defRPr sz="1050">
                <a:latin typeface="+mn-lt"/>
              </a:defRPr>
            </a:lvl1pPr>
          </a:lstStyle>
          <a:p>
            <a:fld id="{648A49F1-C6A7-9E46-9FA5-80A6302128B7}" type="slidenum">
              <a:rPr lang="en-US"/>
              <a:pPr/>
              <a:t>‹#›</a:t>
            </a:fld>
            <a:endParaRPr lang="en-US"/>
          </a:p>
        </p:txBody>
      </p:sp>
      <p:pic>
        <p:nvPicPr>
          <p:cNvPr id="1031" name="Picture 7" descr="marine_blue 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5114" y="381002"/>
            <a:ext cx="2160587" cy="4667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46744"/>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hf hdr="0" ftr="0" dt="0"/>
  <p:txStyles>
    <p:titleStyle>
      <a:lvl1pPr algn="l" rtl="0" fontAlgn="base">
        <a:spcBef>
          <a:spcPct val="0"/>
        </a:spcBef>
        <a:spcAft>
          <a:spcPct val="0"/>
        </a:spcAft>
        <a:defRPr sz="2625">
          <a:solidFill>
            <a:schemeClr val="tx2"/>
          </a:solidFill>
          <a:latin typeface="+mj-lt"/>
          <a:ea typeface="+mj-ea"/>
          <a:cs typeface="+mj-cs"/>
        </a:defRPr>
      </a:lvl1pPr>
      <a:lvl2pPr algn="l" rtl="0" fontAlgn="base">
        <a:spcBef>
          <a:spcPct val="0"/>
        </a:spcBef>
        <a:spcAft>
          <a:spcPct val="0"/>
        </a:spcAft>
        <a:defRPr sz="2625">
          <a:solidFill>
            <a:schemeClr val="tx2"/>
          </a:solidFill>
          <a:latin typeface="Georgia" charset="0"/>
          <a:ea typeface="ＭＳ Ｐゴシック" charset="0"/>
          <a:cs typeface="ＭＳ Ｐゴシック" charset="0"/>
        </a:defRPr>
      </a:lvl2pPr>
      <a:lvl3pPr algn="l" rtl="0" fontAlgn="base">
        <a:spcBef>
          <a:spcPct val="0"/>
        </a:spcBef>
        <a:spcAft>
          <a:spcPct val="0"/>
        </a:spcAft>
        <a:defRPr sz="2625">
          <a:solidFill>
            <a:schemeClr val="tx2"/>
          </a:solidFill>
          <a:latin typeface="Georgia" charset="0"/>
          <a:ea typeface="ＭＳ Ｐゴシック" charset="0"/>
          <a:cs typeface="ＭＳ Ｐゴシック" charset="0"/>
        </a:defRPr>
      </a:lvl3pPr>
      <a:lvl4pPr algn="l" rtl="0" fontAlgn="base">
        <a:spcBef>
          <a:spcPct val="0"/>
        </a:spcBef>
        <a:spcAft>
          <a:spcPct val="0"/>
        </a:spcAft>
        <a:defRPr sz="2625">
          <a:solidFill>
            <a:schemeClr val="tx2"/>
          </a:solidFill>
          <a:latin typeface="Georgia" charset="0"/>
          <a:ea typeface="ＭＳ Ｐゴシック" charset="0"/>
          <a:cs typeface="ＭＳ Ｐゴシック" charset="0"/>
        </a:defRPr>
      </a:lvl4pPr>
      <a:lvl5pPr algn="l" rtl="0" fontAlgn="base">
        <a:spcBef>
          <a:spcPct val="0"/>
        </a:spcBef>
        <a:spcAft>
          <a:spcPct val="0"/>
        </a:spcAft>
        <a:defRPr sz="2625">
          <a:solidFill>
            <a:schemeClr val="tx2"/>
          </a:solidFill>
          <a:latin typeface="Georgia" charset="0"/>
          <a:ea typeface="ＭＳ Ｐゴシック" charset="0"/>
          <a:cs typeface="ＭＳ Ｐゴシック" charset="0"/>
        </a:defRPr>
      </a:lvl5pPr>
      <a:lvl6pPr marL="342900" algn="l" rtl="0" fontAlgn="base">
        <a:spcBef>
          <a:spcPct val="0"/>
        </a:spcBef>
        <a:spcAft>
          <a:spcPct val="0"/>
        </a:spcAft>
        <a:defRPr sz="2625">
          <a:solidFill>
            <a:schemeClr val="tx2"/>
          </a:solidFill>
          <a:latin typeface="Georgia" charset="0"/>
          <a:ea typeface="ＭＳ Ｐゴシック" charset="0"/>
          <a:cs typeface="ＭＳ Ｐゴシック" charset="0"/>
        </a:defRPr>
      </a:lvl6pPr>
      <a:lvl7pPr marL="685800" algn="l" rtl="0" fontAlgn="base">
        <a:spcBef>
          <a:spcPct val="0"/>
        </a:spcBef>
        <a:spcAft>
          <a:spcPct val="0"/>
        </a:spcAft>
        <a:defRPr sz="2625">
          <a:solidFill>
            <a:schemeClr val="tx2"/>
          </a:solidFill>
          <a:latin typeface="Georgia" charset="0"/>
          <a:ea typeface="ＭＳ Ｐゴシック" charset="0"/>
          <a:cs typeface="ＭＳ Ｐゴシック" charset="0"/>
        </a:defRPr>
      </a:lvl7pPr>
      <a:lvl8pPr marL="1028700" algn="l" rtl="0" fontAlgn="base">
        <a:spcBef>
          <a:spcPct val="0"/>
        </a:spcBef>
        <a:spcAft>
          <a:spcPct val="0"/>
        </a:spcAft>
        <a:defRPr sz="2625">
          <a:solidFill>
            <a:schemeClr val="tx2"/>
          </a:solidFill>
          <a:latin typeface="Georgia" charset="0"/>
          <a:ea typeface="ＭＳ Ｐゴシック" charset="0"/>
          <a:cs typeface="ＭＳ Ｐゴシック" charset="0"/>
        </a:defRPr>
      </a:lvl8pPr>
      <a:lvl9pPr marL="1371600" algn="l" rtl="0" fontAlgn="base">
        <a:spcBef>
          <a:spcPct val="0"/>
        </a:spcBef>
        <a:spcAft>
          <a:spcPct val="0"/>
        </a:spcAft>
        <a:defRPr sz="2625">
          <a:solidFill>
            <a:schemeClr val="tx2"/>
          </a:solidFill>
          <a:latin typeface="Georgia" charset="0"/>
          <a:ea typeface="ＭＳ Ｐゴシック" charset="0"/>
          <a:cs typeface="ＭＳ Ｐゴシック" charset="0"/>
        </a:defRPr>
      </a:lvl9pPr>
    </p:titleStyle>
    <p:bodyStyle>
      <a:lvl1pPr marL="257175" indent="-257175" algn="l" rtl="0" fontAlgn="base">
        <a:spcBef>
          <a:spcPct val="0"/>
        </a:spcBef>
        <a:spcAft>
          <a:spcPct val="70000"/>
        </a:spcAft>
        <a:buChar char="•"/>
        <a:defRPr sz="1800">
          <a:solidFill>
            <a:schemeClr val="tx1"/>
          </a:solidFill>
          <a:latin typeface="+mn-lt"/>
          <a:ea typeface="+mn-ea"/>
          <a:cs typeface="+mn-cs"/>
        </a:defRPr>
      </a:lvl1pPr>
      <a:lvl2pPr marL="608410" indent="-216694" algn="l" rtl="0" fontAlgn="base">
        <a:lnSpc>
          <a:spcPct val="90000"/>
        </a:lnSpc>
        <a:spcBef>
          <a:spcPct val="0"/>
        </a:spcBef>
        <a:spcAft>
          <a:spcPct val="50000"/>
        </a:spcAft>
        <a:buChar char="–"/>
        <a:defRPr sz="1800">
          <a:solidFill>
            <a:schemeClr val="tx1"/>
          </a:solidFill>
          <a:latin typeface="+mn-lt"/>
          <a:ea typeface="+mn-ea"/>
        </a:defRPr>
      </a:lvl2pPr>
      <a:lvl3pPr marL="914400" indent="-171450" algn="l" rtl="0" fontAlgn="base">
        <a:lnSpc>
          <a:spcPct val="90000"/>
        </a:lnSpc>
        <a:spcBef>
          <a:spcPct val="20000"/>
        </a:spcBef>
        <a:spcAft>
          <a:spcPct val="0"/>
        </a:spcAft>
        <a:buChar char="•"/>
        <a:defRPr sz="1800">
          <a:solidFill>
            <a:schemeClr val="tx1"/>
          </a:solidFill>
          <a:latin typeface="+mn-lt"/>
          <a:ea typeface="+mn-ea"/>
        </a:defRPr>
      </a:lvl3pPr>
      <a:lvl4pPr marL="1220391" indent="-171450" algn="l" rtl="0" fontAlgn="base">
        <a:lnSpc>
          <a:spcPct val="90000"/>
        </a:lnSpc>
        <a:spcBef>
          <a:spcPct val="20000"/>
        </a:spcBef>
        <a:spcAft>
          <a:spcPct val="0"/>
        </a:spcAft>
        <a:buChar char="–"/>
        <a:defRPr sz="1800">
          <a:solidFill>
            <a:schemeClr val="tx1"/>
          </a:solidFill>
          <a:latin typeface="+mn-lt"/>
          <a:ea typeface="+mn-ea"/>
        </a:defRPr>
      </a:lvl4pPr>
      <a:lvl5pPr marL="1543050" indent="-171450" algn="l" rtl="0" fontAlgn="base">
        <a:lnSpc>
          <a:spcPct val="90000"/>
        </a:lnSpc>
        <a:spcBef>
          <a:spcPct val="20000"/>
        </a:spcBef>
        <a:spcAft>
          <a:spcPct val="0"/>
        </a:spcAft>
        <a:buChar char="»"/>
        <a:defRPr sz="1800">
          <a:solidFill>
            <a:schemeClr val="tx1"/>
          </a:solidFill>
          <a:latin typeface="+mn-lt"/>
          <a:ea typeface="+mn-ea"/>
        </a:defRPr>
      </a:lvl5pPr>
      <a:lvl6pPr marL="1885950" indent="-171450" algn="l" rtl="0" fontAlgn="base">
        <a:lnSpc>
          <a:spcPct val="90000"/>
        </a:lnSpc>
        <a:spcBef>
          <a:spcPct val="20000"/>
        </a:spcBef>
        <a:spcAft>
          <a:spcPct val="0"/>
        </a:spcAft>
        <a:buChar char="»"/>
        <a:defRPr sz="1800">
          <a:solidFill>
            <a:schemeClr val="tx1"/>
          </a:solidFill>
          <a:latin typeface="+mn-lt"/>
          <a:ea typeface="+mn-ea"/>
        </a:defRPr>
      </a:lvl6pPr>
      <a:lvl7pPr marL="2228850" indent="-171450" algn="l" rtl="0" fontAlgn="base">
        <a:lnSpc>
          <a:spcPct val="90000"/>
        </a:lnSpc>
        <a:spcBef>
          <a:spcPct val="20000"/>
        </a:spcBef>
        <a:spcAft>
          <a:spcPct val="0"/>
        </a:spcAft>
        <a:buChar char="»"/>
        <a:defRPr sz="1800">
          <a:solidFill>
            <a:schemeClr val="tx1"/>
          </a:solidFill>
          <a:latin typeface="+mn-lt"/>
          <a:ea typeface="+mn-ea"/>
        </a:defRPr>
      </a:lvl7pPr>
      <a:lvl8pPr marL="2571750" indent="-171450" algn="l" rtl="0" fontAlgn="base">
        <a:lnSpc>
          <a:spcPct val="90000"/>
        </a:lnSpc>
        <a:spcBef>
          <a:spcPct val="20000"/>
        </a:spcBef>
        <a:spcAft>
          <a:spcPct val="0"/>
        </a:spcAft>
        <a:buChar char="»"/>
        <a:defRPr sz="1800">
          <a:solidFill>
            <a:schemeClr val="tx1"/>
          </a:solidFill>
          <a:latin typeface="+mn-lt"/>
          <a:ea typeface="+mn-ea"/>
        </a:defRPr>
      </a:lvl8pPr>
      <a:lvl9pPr marL="2914650" indent="-171450" algn="l" rtl="0" fontAlgn="base">
        <a:lnSpc>
          <a:spcPct val="90000"/>
        </a:lnSpc>
        <a:spcBef>
          <a:spcPct val="20000"/>
        </a:spcBef>
        <a:spcAft>
          <a:spcPct val="0"/>
        </a:spcAft>
        <a:buChar char="»"/>
        <a:defRPr sz="18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ED4F073-4E62-4E32-820A-C4C4901E79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DE1FEFE8-ED75-4C2C-85AC-855050F4C7F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1028" name="Rectangle 4">
            <a:extLst>
              <a:ext uri="{FF2B5EF4-FFF2-40B4-BE49-F238E27FC236}">
                <a16:creationId xmlns:a16="http://schemas.microsoft.com/office/drawing/2014/main" id="{D3A73400-98BB-4F4A-9C85-CDA11283785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AC8B645-0874-43CB-A69E-36DECD4C7D4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20120B8-6E8A-40F2-8835-970475A7DFE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3C300AB-7100-4CEF-9981-3359E39AE796}" type="slidenum">
              <a:rPr lang="en-US" altLang="en-US"/>
              <a:pPr>
                <a:defRPr/>
              </a:pPr>
              <a:t>‹#›</a:t>
            </a:fld>
            <a:endParaRPr lang="en-US" altLang="en-US"/>
          </a:p>
        </p:txBody>
      </p:sp>
    </p:spTree>
    <p:extLst>
      <p:ext uri="{BB962C8B-B14F-4D97-AF65-F5344CB8AC3E}">
        <p14:creationId xmlns:p14="http://schemas.microsoft.com/office/powerpoint/2010/main" val="3108529827"/>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ontology.buffalo.edu/smith/articles/embryontology.pdf" TargetMode="External"/><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36524"/>
            <a:ext cx="6858000" cy="2387600"/>
          </a:xfrm>
        </p:spPr>
        <p:txBody>
          <a:bodyPr>
            <a:normAutofit fontScale="90000"/>
          </a:bodyPr>
          <a:lstStyle/>
          <a:p>
            <a:r>
              <a:rPr lang="en-US" dirty="0"/>
              <a:t>In Defense of the Container Theory: A Contribution to the Metaphysics of Pregnancy</a:t>
            </a:r>
          </a:p>
        </p:txBody>
      </p:sp>
      <p:sp>
        <p:nvSpPr>
          <p:cNvPr id="3" name="Subtitle 2"/>
          <p:cNvSpPr>
            <a:spLocks noGrp="1"/>
          </p:cNvSpPr>
          <p:nvPr>
            <p:ph type="subTitle" idx="1"/>
          </p:nvPr>
        </p:nvSpPr>
        <p:spPr>
          <a:xfrm>
            <a:off x="1175657" y="3226027"/>
            <a:ext cx="6858000" cy="3119438"/>
          </a:xfrm>
        </p:spPr>
        <p:txBody>
          <a:bodyPr>
            <a:normAutofit/>
          </a:bodyPr>
          <a:lstStyle/>
          <a:p>
            <a:r>
              <a:rPr lang="en-US" sz="4000" dirty="0"/>
              <a:t>Barry Smith</a:t>
            </a:r>
          </a:p>
          <a:p>
            <a:r>
              <a:rPr lang="en-US" sz="4000" dirty="0"/>
              <a:t>March 2, 2019</a:t>
            </a:r>
          </a:p>
          <a:p>
            <a:endParaRPr lang="en-US" sz="3000" dirty="0"/>
          </a:p>
        </p:txBody>
      </p:sp>
      <p:sp>
        <p:nvSpPr>
          <p:cNvPr id="5" name="Slide Number Placeholder 4">
            <a:extLst>
              <a:ext uri="{FF2B5EF4-FFF2-40B4-BE49-F238E27FC236}">
                <a16:creationId xmlns:a16="http://schemas.microsoft.com/office/drawing/2014/main" id="{23C78052-5F5B-40AA-8671-245246B8F818}"/>
              </a:ext>
            </a:extLst>
          </p:cNvPr>
          <p:cNvSpPr>
            <a:spLocks noGrp="1"/>
          </p:cNvSpPr>
          <p:nvPr>
            <p:ph type="sldNum" sz="quarter" idx="12"/>
          </p:nvPr>
        </p:nvSpPr>
        <p:spPr/>
        <p:txBody>
          <a:bodyPr/>
          <a:lstStyle/>
          <a:p>
            <a:fld id="{6C357039-94DA-477E-A144-191DB9425DE8}" type="slidenum">
              <a:rPr lang="en-US" smtClean="0"/>
              <a:t>1</a:t>
            </a:fld>
            <a:endParaRPr lang="en-US"/>
          </a:p>
        </p:txBody>
      </p:sp>
    </p:spTree>
    <p:extLst>
      <p:ext uri="{BB962C8B-B14F-4D97-AF65-F5344CB8AC3E}">
        <p14:creationId xmlns:p14="http://schemas.microsoft.com/office/powerpoint/2010/main" val="76341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2B50E6E-D843-443D-B817-06E06C84961E}"/>
              </a:ext>
            </a:extLst>
          </p:cNvPr>
          <p:cNvSpPr>
            <a:spLocks noGrp="1" noChangeArrowheads="1"/>
          </p:cNvSpPr>
          <p:nvPr>
            <p:ph type="title"/>
          </p:nvPr>
        </p:nvSpPr>
        <p:spPr/>
        <p:txBody>
          <a:bodyPr/>
          <a:lstStyle/>
          <a:p>
            <a:pPr eaLnBrk="1" hangingPunct="1"/>
            <a:r>
              <a:rPr lang="en-US" altLang="en-US" dirty="0"/>
              <a:t>Double hole structure of the occupied niche</a:t>
            </a:r>
          </a:p>
        </p:txBody>
      </p:sp>
      <p:pic>
        <p:nvPicPr>
          <p:cNvPr id="111619" name="Picture 4">
            <a:extLst>
              <a:ext uri="{FF2B5EF4-FFF2-40B4-BE49-F238E27FC236}">
                <a16:creationId xmlns:a16="http://schemas.microsoft.com/office/drawing/2014/main" id="{B87FC52D-1938-43A1-B889-066F8E18D4F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2334"/>
          <a:stretch>
            <a:fillRect/>
          </a:stretch>
        </p:blipFill>
        <p:spPr>
          <a:xfrm>
            <a:off x="1219200" y="2362200"/>
            <a:ext cx="7467600" cy="304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49482"/>
            <a:ext cx="8229600" cy="892429"/>
          </a:xfrm>
        </p:spPr>
        <p:txBody>
          <a:bodyPr/>
          <a:lstStyle/>
          <a:p>
            <a:pPr algn="ctr"/>
            <a:r>
              <a:rPr lang="en-US"/>
              <a:t>from “Surrounding Space”</a:t>
            </a:r>
            <a:endParaRPr lang="en-US" dirty="0"/>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p:cNvPicPr>
            <a:picLocks noChangeAspect="1"/>
          </p:cNvPicPr>
          <p:nvPr/>
        </p:nvPicPr>
        <p:blipFill rotWithShape="1">
          <a:blip r:embed="rId2"/>
          <a:srcRect l="19122" t="43021" r="10000" b="25328"/>
          <a:stretch/>
        </p:blipFill>
        <p:spPr>
          <a:xfrm>
            <a:off x="-304800" y="2803525"/>
            <a:ext cx="10377186" cy="2606675"/>
          </a:xfrm>
          <a:prstGeom prst="rect">
            <a:avLst/>
          </a:prstGeom>
        </p:spPr>
      </p:pic>
      <p:sp>
        <p:nvSpPr>
          <p:cNvPr id="2" name="Title 1"/>
          <p:cNvSpPr>
            <a:spLocks noGrp="1"/>
          </p:cNvSpPr>
          <p:nvPr>
            <p:ph type="title"/>
          </p:nvPr>
        </p:nvSpPr>
        <p:spPr>
          <a:xfrm>
            <a:off x="452034" y="525462"/>
            <a:ext cx="8229600" cy="1844675"/>
          </a:xfrm>
        </p:spPr>
        <p:txBody>
          <a:bodyPr/>
          <a:lstStyle/>
          <a:p>
            <a:br>
              <a:rPr lang="en-US" dirty="0"/>
            </a:br>
            <a:r>
              <a:rPr lang="en-US" dirty="0"/>
              <a:t>Four kinds of niche correspond to four kinds of protection</a:t>
            </a:r>
            <a:br>
              <a:rPr lang="en-US" dirty="0"/>
            </a:br>
            <a:br>
              <a:rPr lang="en-US" dirty="0"/>
            </a:br>
            <a:br>
              <a:rPr lang="en-US" dirty="0"/>
            </a:br>
            <a:r>
              <a:rPr lang="en-US" dirty="0"/>
              <a:t>egg           trench          field          zone</a:t>
            </a:r>
          </a:p>
        </p:txBody>
      </p:sp>
    </p:spTree>
    <p:extLst>
      <p:ext uri="{BB962C8B-B14F-4D97-AF65-F5344CB8AC3E}">
        <p14:creationId xmlns:p14="http://schemas.microsoft.com/office/powerpoint/2010/main" val="23282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CD90EA14-E686-4973-BC75-8BC4DBE2CA76}"/>
              </a:ext>
            </a:extLst>
          </p:cNvPr>
          <p:cNvSpPr>
            <a:spLocks noGrp="1"/>
          </p:cNvSpPr>
          <p:nvPr>
            <p:ph idx="1"/>
          </p:nvPr>
        </p:nvSpPr>
        <p:spPr>
          <a:xfrm>
            <a:off x="468086" y="457046"/>
            <a:ext cx="8229600" cy="892429"/>
          </a:xfrm>
        </p:spPr>
        <p:txBody>
          <a:bodyPr/>
          <a:lstStyle/>
          <a:p>
            <a:pPr algn="ctr"/>
            <a:r>
              <a:rPr lang="en-US" sz="3200" b="1" dirty="0"/>
              <a:t>Type 1 niche: </a:t>
            </a:r>
          </a:p>
          <a:p>
            <a:pPr algn="ctr"/>
            <a:r>
              <a:rPr lang="en-US" sz="3200" dirty="0"/>
              <a:t>high protection vs. difficulty of escape</a:t>
            </a:r>
          </a:p>
        </p:txBody>
      </p:sp>
      <p:sp>
        <p:nvSpPr>
          <p:cNvPr id="8" name="Rectangle 7">
            <a:extLst>
              <a:ext uri="{FF2B5EF4-FFF2-40B4-BE49-F238E27FC236}">
                <a16:creationId xmlns:a16="http://schemas.microsoft.com/office/drawing/2014/main" id="{774C8391-BAEF-4DA5-9862-C3B30E11DB2C}"/>
              </a:ext>
            </a:extLst>
          </p:cNvPr>
          <p:cNvSpPr/>
          <p:nvPr/>
        </p:nvSpPr>
        <p:spPr>
          <a:xfrm>
            <a:off x="1257305" y="4884377"/>
            <a:ext cx="7266209" cy="2554545"/>
          </a:xfrm>
          <a:prstGeom prst="rect">
            <a:avLst/>
          </a:prstGeom>
        </p:spPr>
        <p:txBody>
          <a:bodyPr wrap="square">
            <a:spAutoFit/>
          </a:bodyPr>
          <a:lstStyle/>
          <a:p>
            <a:r>
              <a:rPr lang="en-US" b="0" dirty="0">
                <a:solidFill>
                  <a:schemeClr val="tx1"/>
                </a:solidFill>
                <a:latin typeface="+mn-lt"/>
              </a:rPr>
              <a:t>egg, womb, coffin,</a:t>
            </a:r>
            <a:br>
              <a:rPr lang="en-US" b="0" dirty="0">
                <a:solidFill>
                  <a:schemeClr val="tx1"/>
                </a:solidFill>
                <a:latin typeface="+mn-lt"/>
              </a:rPr>
            </a:br>
            <a:r>
              <a:rPr lang="en-US" b="0" dirty="0">
                <a:solidFill>
                  <a:schemeClr val="tx1"/>
                </a:solidFill>
                <a:latin typeface="+mn-lt"/>
              </a:rPr>
              <a:t>fridge with door closed, </a:t>
            </a:r>
          </a:p>
          <a:p>
            <a:r>
              <a:rPr lang="en-US" b="0" dirty="0">
                <a:solidFill>
                  <a:schemeClr val="tx1"/>
                </a:solidFill>
                <a:latin typeface="+mn-lt"/>
              </a:rPr>
              <a:t>submarine, spaceship</a:t>
            </a:r>
            <a:br>
              <a:rPr lang="en-US" b="0" dirty="0">
                <a:solidFill>
                  <a:schemeClr val="tx1"/>
                </a:solidFill>
                <a:latin typeface="+mn-lt"/>
              </a:rPr>
            </a:br>
            <a:br>
              <a:rPr lang="en-US" dirty="0"/>
            </a:br>
            <a:endParaRPr lang="en-US" dirty="0"/>
          </a:p>
        </p:txBody>
      </p:sp>
      <p:pic>
        <p:nvPicPr>
          <p:cNvPr id="5" name="Picture 4"/>
          <p:cNvPicPr>
            <a:picLocks noChangeAspect="1"/>
          </p:cNvPicPr>
          <p:nvPr/>
        </p:nvPicPr>
        <p:blipFill rotWithShape="1">
          <a:blip r:embed="rId3"/>
          <a:srcRect l="19122" t="43021" r="10000" b="27056"/>
          <a:stretch/>
        </p:blipFill>
        <p:spPr>
          <a:xfrm>
            <a:off x="0" y="2047006"/>
            <a:ext cx="10757013" cy="2554545"/>
          </a:xfrm>
          <a:prstGeom prst="rect">
            <a:avLst/>
          </a:prstGeom>
        </p:spPr>
      </p:pic>
      <p:pic>
        <p:nvPicPr>
          <p:cNvPr id="7" name="Picture 6">
            <a:extLst>
              <a:ext uri="{FF2B5EF4-FFF2-40B4-BE49-F238E27FC236}">
                <a16:creationId xmlns:a16="http://schemas.microsoft.com/office/drawing/2014/main" id="{2279567D-BA38-4D7D-AA7A-3354019BFFAC}"/>
              </a:ext>
            </a:extLst>
          </p:cNvPr>
          <p:cNvPicPr>
            <a:picLocks noChangeAspect="1"/>
          </p:cNvPicPr>
          <p:nvPr/>
        </p:nvPicPr>
        <p:blipFill rotWithShape="1">
          <a:blip r:embed="rId3"/>
          <a:srcRect l="19122" t="43021" r="63274" b="27056"/>
          <a:stretch/>
        </p:blipFill>
        <p:spPr>
          <a:xfrm>
            <a:off x="-720030" y="1603467"/>
            <a:ext cx="3855313" cy="3686219"/>
          </a:xfrm>
          <a:prstGeom prst="rect">
            <a:avLst/>
          </a:prstGeom>
        </p:spPr>
      </p:pic>
    </p:spTree>
    <p:extLst>
      <p:ext uri="{BB962C8B-B14F-4D97-AF65-F5344CB8AC3E}">
        <p14:creationId xmlns:p14="http://schemas.microsoft.com/office/powerpoint/2010/main" val="367234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9122" t="43021" r="10000" b="27056"/>
          <a:stretch/>
        </p:blipFill>
        <p:spPr>
          <a:xfrm>
            <a:off x="653143" y="2444649"/>
            <a:ext cx="9203984" cy="2185736"/>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2279567D-BA38-4D7D-AA7A-3354019BFFAC}"/>
              </a:ext>
            </a:extLst>
          </p:cNvPr>
          <p:cNvPicPr>
            <a:picLocks noChangeAspect="1"/>
          </p:cNvPicPr>
          <p:nvPr/>
        </p:nvPicPr>
        <p:blipFill rotWithShape="1">
          <a:blip r:embed="rId3"/>
          <a:srcRect l="19122" t="43021" r="63274" b="27056"/>
          <a:stretch/>
        </p:blipFill>
        <p:spPr>
          <a:xfrm>
            <a:off x="-721490" y="1947695"/>
            <a:ext cx="3856773" cy="3687615"/>
          </a:xfrm>
          <a:prstGeom prst="rect">
            <a:avLst/>
          </a:prstGeom>
        </p:spPr>
      </p:pic>
      <p:sp>
        <p:nvSpPr>
          <p:cNvPr id="2" name="Title 1"/>
          <p:cNvSpPr>
            <a:spLocks noGrp="1"/>
          </p:cNvSpPr>
          <p:nvPr>
            <p:ph type="title"/>
          </p:nvPr>
        </p:nvSpPr>
        <p:spPr>
          <a:xfrm>
            <a:off x="304800" y="932614"/>
            <a:ext cx="8229600" cy="1768475"/>
          </a:xfrm>
        </p:spPr>
        <p:txBody>
          <a:bodyPr/>
          <a:lstStyle/>
          <a:p>
            <a:pPr algn="l"/>
            <a:endParaRPr lang="en-US" sz="2800" dirty="0"/>
          </a:p>
        </p:txBody>
      </p:sp>
      <p:pic>
        <p:nvPicPr>
          <p:cNvPr id="21506" name="Picture 2" descr="Image result for ferrari race car">
            <a:extLst>
              <a:ext uri="{FF2B5EF4-FFF2-40B4-BE49-F238E27FC236}">
                <a16:creationId xmlns:a16="http://schemas.microsoft.com/office/drawing/2014/main" id="{440B696C-D859-40A3-812C-E3E34A2494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46" t="20938" r="5742" b="18233"/>
          <a:stretch/>
        </p:blipFill>
        <p:spPr bwMode="auto">
          <a:xfrm>
            <a:off x="2759276" y="2083025"/>
            <a:ext cx="6439936" cy="338389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CD90EA14-E686-4973-BC75-8BC4DBE2CA76}"/>
              </a:ext>
            </a:extLst>
          </p:cNvPr>
          <p:cNvSpPr>
            <a:spLocks noGrp="1"/>
          </p:cNvSpPr>
          <p:nvPr>
            <p:ph idx="1"/>
          </p:nvPr>
        </p:nvSpPr>
        <p:spPr>
          <a:xfrm>
            <a:off x="468086" y="457046"/>
            <a:ext cx="8229600" cy="892429"/>
          </a:xfrm>
        </p:spPr>
        <p:txBody>
          <a:bodyPr/>
          <a:lstStyle/>
          <a:p>
            <a:pPr algn="ctr"/>
            <a:r>
              <a:rPr lang="en-US" sz="3200" b="1" dirty="0"/>
              <a:t>Type 1 niche: </a:t>
            </a:r>
          </a:p>
          <a:p>
            <a:pPr algn="ctr"/>
            <a:r>
              <a:rPr lang="en-US" sz="3200" dirty="0"/>
              <a:t>high protection vs. difficulty of escape</a:t>
            </a:r>
          </a:p>
        </p:txBody>
      </p:sp>
      <p:sp>
        <p:nvSpPr>
          <p:cNvPr id="8" name="Rectangle 7">
            <a:extLst>
              <a:ext uri="{FF2B5EF4-FFF2-40B4-BE49-F238E27FC236}">
                <a16:creationId xmlns:a16="http://schemas.microsoft.com/office/drawing/2014/main" id="{774C8391-BAEF-4DA5-9862-C3B30E11DB2C}"/>
              </a:ext>
            </a:extLst>
          </p:cNvPr>
          <p:cNvSpPr/>
          <p:nvPr/>
        </p:nvSpPr>
        <p:spPr>
          <a:xfrm>
            <a:off x="1268191" y="5635310"/>
            <a:ext cx="7266209" cy="1138773"/>
          </a:xfrm>
          <a:prstGeom prst="rect">
            <a:avLst/>
          </a:prstGeom>
        </p:spPr>
        <p:txBody>
          <a:bodyPr wrap="square">
            <a:spAutoFit/>
          </a:bodyPr>
          <a:lstStyle/>
          <a:p>
            <a:r>
              <a:rPr lang="en-US" sz="3600" b="0" dirty="0">
                <a:solidFill>
                  <a:schemeClr val="tx1"/>
                </a:solidFill>
                <a:latin typeface="+mn-lt"/>
              </a:rPr>
              <a:t>race car circa 2000</a:t>
            </a:r>
            <a:br>
              <a:rPr lang="en-US" dirty="0"/>
            </a:br>
            <a:endParaRPr lang="en-US" dirty="0"/>
          </a:p>
        </p:txBody>
      </p:sp>
    </p:spTree>
    <p:extLst>
      <p:ext uri="{BB962C8B-B14F-4D97-AF65-F5344CB8AC3E}">
        <p14:creationId xmlns:p14="http://schemas.microsoft.com/office/powerpoint/2010/main" val="465899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6146" name="Picture 2" descr="http://bashny.net/uploads/images/00/00/13/2012/11/21/7c0dda78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1141"/>
            <a:ext cx="4114800" cy="676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266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5" name="Content Placeholder 4"/>
          <p:cNvSpPr>
            <a:spLocks noGrp="1"/>
          </p:cNvSpPr>
          <p:nvPr>
            <p:ph idx="1"/>
          </p:nvPr>
        </p:nvSpPr>
        <p:spPr/>
        <p:txBody>
          <a:bodyPr/>
          <a:lstStyle/>
          <a:p>
            <a:endParaRPr lang="en-US"/>
          </a:p>
        </p:txBody>
      </p:sp>
      <p:pic>
        <p:nvPicPr>
          <p:cNvPr id="5124" name="Picture 4" descr="The Evolution of the Atmospheric Diving Suit"/>
          <p:cNvPicPr>
            <a:picLocks noChangeAspect="1" noChangeArrowheads="1"/>
          </p:cNvPicPr>
          <p:nvPr/>
        </p:nvPicPr>
        <p:blipFill rotWithShape="1">
          <a:blip r:embed="rId3">
            <a:extLst>
              <a:ext uri="{28A0092B-C50C-407E-A947-70E740481C1C}">
                <a14:useLocalDpi xmlns:a14="http://schemas.microsoft.com/office/drawing/2010/main" val="0"/>
              </a:ext>
            </a:extLst>
          </a:blip>
          <a:srcRect l="51884" t="34213" r="-1622" b="889"/>
          <a:stretch/>
        </p:blipFill>
        <p:spPr bwMode="auto">
          <a:xfrm>
            <a:off x="933868" y="0"/>
            <a:ext cx="773543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1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16497"/>
            <a:ext cx="8496300" cy="649288"/>
          </a:xfrm>
        </p:spPr>
        <p:txBody>
          <a:bodyPr/>
          <a:lstStyle/>
          <a:p>
            <a:r>
              <a:rPr lang="en-US" sz="3400" dirty="0">
                <a:latin typeface="Arial" panose="020B0604020202020204" pitchFamily="34" charset="0"/>
                <a:cs typeface="Arial" panose="020B0604020202020204" pitchFamily="34" charset="0"/>
              </a:rPr>
              <a:t>Contained in, not a part of, the space ship</a:t>
            </a:r>
          </a:p>
        </p:txBody>
      </p:sp>
      <p:sp>
        <p:nvSpPr>
          <p:cNvPr id="3" name="Content Placeholder 2"/>
          <p:cNvSpPr>
            <a:spLocks noGrp="1"/>
          </p:cNvSpPr>
          <p:nvPr>
            <p:ph idx="1"/>
          </p:nvPr>
        </p:nvSpPr>
        <p:spPr/>
        <p:txBody>
          <a:bodyPr/>
          <a:lstStyle/>
          <a:p>
            <a:endParaRPr lang="en-US"/>
          </a:p>
        </p:txBody>
      </p:sp>
      <p:pic>
        <p:nvPicPr>
          <p:cNvPr id="4" name="Picture 3" descr="https://encrypted-tbn3.gstatic.com/images?q=tbn:ANd9GcSmdM4GMqVWmYLVwP8mUVz4HNnERQ0q5zRizD2yYaDx1lUga1lvlQ"/>
          <p:cNvPicPr/>
          <p:nvPr/>
        </p:nvPicPr>
        <p:blipFill>
          <a:blip r:embed="rId2">
            <a:extLst>
              <a:ext uri="{28A0092B-C50C-407E-A947-70E740481C1C}">
                <a14:useLocalDpi xmlns:a14="http://schemas.microsoft.com/office/drawing/2010/main" val="0"/>
              </a:ext>
            </a:extLst>
          </a:blip>
          <a:srcRect/>
          <a:stretch>
            <a:fillRect/>
          </a:stretch>
        </p:blipFill>
        <p:spPr bwMode="auto">
          <a:xfrm>
            <a:off x="419100" y="1212641"/>
            <a:ext cx="8362950" cy="5619750"/>
          </a:xfrm>
          <a:prstGeom prst="rect">
            <a:avLst/>
          </a:prstGeom>
          <a:noFill/>
          <a:ln>
            <a:noFill/>
          </a:ln>
        </p:spPr>
      </p:pic>
      <p:sp>
        <p:nvSpPr>
          <p:cNvPr id="6" name="Slide Number Placeholder 5">
            <a:extLst>
              <a:ext uri="{FF2B5EF4-FFF2-40B4-BE49-F238E27FC236}">
                <a16:creationId xmlns:a16="http://schemas.microsoft.com/office/drawing/2014/main" id="{75ECF76C-325B-449B-924F-336A6EFAA55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EDE313-6F73-7649-8AD7-7AD49C2AADEB}" type="slidenum">
              <a:rPr kumimoji="0" lang="en-US" sz="1050" b="1" i="0" u="none" strike="noStrike" kern="1200" cap="none" spc="0" normalizeH="0" baseline="0" noProof="0" smtClean="0">
                <a:ln>
                  <a:noFill/>
                </a:ln>
                <a:solidFill>
                  <a:srgbClr val="000066"/>
                </a:solidFill>
                <a:effectLst/>
                <a:uLnTx/>
                <a:uFillTx/>
                <a:latin typeface="Georgia"/>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50" b="1" i="0" u="none" strike="noStrike" kern="1200" cap="none" spc="0" normalizeH="0" baseline="0" noProof="0">
              <a:ln>
                <a:noFill/>
              </a:ln>
              <a:solidFill>
                <a:srgbClr val="000066"/>
              </a:solidFill>
              <a:effectLst/>
              <a:uLnTx/>
              <a:uFillTx/>
              <a:latin typeface="Georgia"/>
              <a:ea typeface="ＭＳ Ｐゴシック"/>
            </a:endParaRPr>
          </a:p>
        </p:txBody>
      </p:sp>
    </p:spTree>
    <p:extLst>
      <p:ext uri="{BB962C8B-B14F-4D97-AF65-F5344CB8AC3E}">
        <p14:creationId xmlns:p14="http://schemas.microsoft.com/office/powerpoint/2010/main" val="384213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49549"/>
            <a:ext cx="8496300" cy="649288"/>
          </a:xfrm>
        </p:spPr>
        <p:txBody>
          <a:bodyPr/>
          <a:lstStyle/>
          <a:p>
            <a:r>
              <a:rPr lang="en-US" sz="3000" dirty="0">
                <a:latin typeface="Arial" panose="020B0604020202020204" pitchFamily="34" charset="0"/>
                <a:cs typeface="Arial" panose="020B0604020202020204" pitchFamily="34" charset="0"/>
              </a:rPr>
              <a:t>Not contained in, and not a part of, the space ship</a:t>
            </a:r>
          </a:p>
        </p:txBody>
      </p:sp>
      <p:sp>
        <p:nvSpPr>
          <p:cNvPr id="3" name="Content Placeholder 2"/>
          <p:cNvSpPr>
            <a:spLocks noGrp="1"/>
          </p:cNvSpPr>
          <p:nvPr>
            <p:ph idx="1"/>
          </p:nvPr>
        </p:nvSpPr>
        <p:spPr/>
        <p:txBody>
          <a:bodyPr/>
          <a:lstStyle/>
          <a:p>
            <a:endParaRPr lang="en-US" dirty="0"/>
          </a:p>
        </p:txBody>
      </p:sp>
      <p:pic>
        <p:nvPicPr>
          <p:cNvPr id="4" name="Picture 3" descr="Image result for spaceship and astronaut connected"/>
          <p:cNvPicPr/>
          <p:nvPr/>
        </p:nvPicPr>
        <p:blipFill rotWithShape="1">
          <a:blip r:embed="rId2">
            <a:extLst>
              <a:ext uri="{28A0092B-C50C-407E-A947-70E740481C1C}">
                <a14:useLocalDpi xmlns:a14="http://schemas.microsoft.com/office/drawing/2010/main" val="0"/>
              </a:ext>
            </a:extLst>
          </a:blip>
          <a:srcRect t="8325" b="7941"/>
          <a:stretch/>
        </p:blipFill>
        <p:spPr bwMode="auto">
          <a:xfrm>
            <a:off x="259169" y="1165962"/>
            <a:ext cx="8496300" cy="5699126"/>
          </a:xfrm>
          <a:prstGeom prst="rect">
            <a:avLst/>
          </a:prstGeom>
          <a:noFill/>
          <a:ln>
            <a:noFill/>
          </a:ln>
        </p:spPr>
      </p:pic>
      <p:sp>
        <p:nvSpPr>
          <p:cNvPr id="6" name="Slide Number Placeholder 5">
            <a:extLst>
              <a:ext uri="{FF2B5EF4-FFF2-40B4-BE49-F238E27FC236}">
                <a16:creationId xmlns:a16="http://schemas.microsoft.com/office/drawing/2014/main" id="{E6DD328C-6EAF-4163-BF7E-0D28488C33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EDE313-6F73-7649-8AD7-7AD49C2AADEB}" type="slidenum">
              <a:rPr kumimoji="0" lang="en-US" sz="1050" b="1" i="0" u="none" strike="noStrike" kern="1200" cap="none" spc="0" normalizeH="0" baseline="0" noProof="0" smtClean="0">
                <a:ln>
                  <a:noFill/>
                </a:ln>
                <a:solidFill>
                  <a:srgbClr val="000066"/>
                </a:solidFill>
                <a:effectLst/>
                <a:uLnTx/>
                <a:uFillTx/>
                <a:latin typeface="Georgia"/>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50" b="1" i="0" u="none" strike="noStrike" kern="1200" cap="none" spc="0" normalizeH="0" baseline="0" noProof="0">
              <a:ln>
                <a:noFill/>
              </a:ln>
              <a:solidFill>
                <a:srgbClr val="000066"/>
              </a:solidFill>
              <a:effectLst/>
              <a:uLnTx/>
              <a:uFillTx/>
              <a:latin typeface="Georgia"/>
              <a:ea typeface="ＭＳ Ｐゴシック"/>
            </a:endParaRPr>
          </a:p>
        </p:txBody>
      </p:sp>
    </p:spTree>
    <p:extLst>
      <p:ext uri="{BB962C8B-B14F-4D97-AF65-F5344CB8AC3E}">
        <p14:creationId xmlns:p14="http://schemas.microsoft.com/office/powerpoint/2010/main" val="1377374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moramedica.cz/wp-content/gallery/isoark/isoark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79" y="249568"/>
            <a:ext cx="8550571" cy="570038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2465427-499B-45E8-ADA1-3872AEBFA47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EDE313-6F73-7649-8AD7-7AD49C2AADEB}" type="slidenum">
              <a:rPr kumimoji="0" lang="en-US" sz="1050" b="1" i="0" u="none" strike="noStrike" kern="1200" cap="none" spc="0" normalizeH="0" baseline="0" noProof="0" smtClean="0">
                <a:ln>
                  <a:noFill/>
                </a:ln>
                <a:solidFill>
                  <a:srgbClr val="000066"/>
                </a:solidFill>
                <a:effectLst/>
                <a:uLnTx/>
                <a:uFillTx/>
                <a:latin typeface="Georgia"/>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50" b="1" i="0" u="none" strike="noStrike" kern="1200" cap="none" spc="0" normalizeH="0" baseline="0" noProof="0">
              <a:ln>
                <a:noFill/>
              </a:ln>
              <a:solidFill>
                <a:srgbClr val="000066"/>
              </a:solidFill>
              <a:effectLst/>
              <a:uLnTx/>
              <a:uFillTx/>
              <a:latin typeface="Georgia"/>
              <a:ea typeface="ＭＳ Ｐゴシック"/>
            </a:endParaRPr>
          </a:p>
        </p:txBody>
      </p:sp>
    </p:spTree>
    <p:extLst>
      <p:ext uri="{BB962C8B-B14F-4D97-AF65-F5344CB8AC3E}">
        <p14:creationId xmlns:p14="http://schemas.microsoft.com/office/powerpoint/2010/main" val="231239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C143A104-26FA-4803-B202-90762297C575}"/>
              </a:ext>
            </a:extLst>
          </p:cNvPr>
          <p:cNvSpPr>
            <a:spLocks noGrp="1"/>
          </p:cNvSpPr>
          <p:nvPr>
            <p:ph type="title"/>
          </p:nvPr>
        </p:nvSpPr>
        <p:spPr>
          <a:xfrm>
            <a:off x="457200" y="-62526"/>
            <a:ext cx="8229600" cy="1143000"/>
          </a:xfrm>
        </p:spPr>
        <p:txBody>
          <a:bodyPr/>
          <a:lstStyle/>
          <a:p>
            <a:endParaRPr lang="en-US" dirty="0"/>
          </a:p>
        </p:txBody>
      </p:sp>
      <p:pic>
        <p:nvPicPr>
          <p:cNvPr id="5" name="Picture 4"/>
          <p:cNvPicPr>
            <a:picLocks noChangeAspect="1"/>
          </p:cNvPicPr>
          <p:nvPr/>
        </p:nvPicPr>
        <p:blipFill rotWithShape="1">
          <a:blip r:embed="rId2"/>
          <a:srcRect l="19122" t="43021" r="10000" b="26726"/>
          <a:stretch/>
        </p:blipFill>
        <p:spPr>
          <a:xfrm>
            <a:off x="-45860" y="2155717"/>
            <a:ext cx="8594384" cy="2063440"/>
          </a:xfrm>
          <a:prstGeom prst="rect">
            <a:avLst/>
          </a:prstGeom>
        </p:spPr>
      </p:pic>
      <p:pic>
        <p:nvPicPr>
          <p:cNvPr id="11" name="Picture 10">
            <a:extLst>
              <a:ext uri="{FF2B5EF4-FFF2-40B4-BE49-F238E27FC236}">
                <a16:creationId xmlns:a16="http://schemas.microsoft.com/office/drawing/2014/main" id="{E588791C-12CE-4487-8F97-198DEF43E753}"/>
              </a:ext>
            </a:extLst>
          </p:cNvPr>
          <p:cNvPicPr>
            <a:picLocks noChangeAspect="1"/>
          </p:cNvPicPr>
          <p:nvPr/>
        </p:nvPicPr>
        <p:blipFill rotWithShape="1">
          <a:blip r:embed="rId2"/>
          <a:srcRect l="36016" t="43021" r="48340" b="26726"/>
          <a:stretch/>
        </p:blipFill>
        <p:spPr>
          <a:xfrm>
            <a:off x="1444457" y="648149"/>
            <a:ext cx="3677159" cy="4000052"/>
          </a:xfrm>
          <a:prstGeom prst="rect">
            <a:avLst/>
          </a:prstGeom>
        </p:spPr>
      </p:pic>
      <p:sp>
        <p:nvSpPr>
          <p:cNvPr id="12" name="Content Placeholder 2">
            <a:extLst>
              <a:ext uri="{FF2B5EF4-FFF2-40B4-BE49-F238E27FC236}">
                <a16:creationId xmlns:a16="http://schemas.microsoft.com/office/drawing/2014/main" id="{2B3FC5F5-E948-4A23-8CDC-5DEBAB159368}"/>
              </a:ext>
            </a:extLst>
          </p:cNvPr>
          <p:cNvSpPr txBox="1">
            <a:spLocks/>
          </p:cNvSpPr>
          <p:nvPr/>
        </p:nvSpPr>
        <p:spPr bwMode="auto">
          <a:xfrm>
            <a:off x="457200" y="307105"/>
            <a:ext cx="8229600" cy="89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600" dirty="0"/>
              <a:t>Type 2 niche</a:t>
            </a:r>
            <a:r>
              <a:rPr lang="en-US" sz="3600" b="0" dirty="0"/>
              <a:t>: </a:t>
            </a:r>
          </a:p>
          <a:p>
            <a:pPr algn="ctr"/>
            <a:r>
              <a:rPr lang="en-US" sz="3600" b="0" dirty="0"/>
              <a:t>reduced protection vs. ease of escape</a:t>
            </a:r>
          </a:p>
        </p:txBody>
      </p:sp>
      <p:pic>
        <p:nvPicPr>
          <p:cNvPr id="15" name="Picture 14">
            <a:extLst>
              <a:ext uri="{FF2B5EF4-FFF2-40B4-BE49-F238E27FC236}">
                <a16:creationId xmlns:a16="http://schemas.microsoft.com/office/drawing/2014/main" id="{AF107464-B929-4501-8A2B-6BEF663D9612}"/>
              </a:ext>
            </a:extLst>
          </p:cNvPr>
          <p:cNvPicPr>
            <a:picLocks noChangeAspect="1"/>
          </p:cNvPicPr>
          <p:nvPr/>
        </p:nvPicPr>
        <p:blipFill rotWithShape="1">
          <a:blip r:embed="rId2"/>
          <a:srcRect l="53056" t="43021" r="10000" b="26726"/>
          <a:stretch/>
        </p:blipFill>
        <p:spPr>
          <a:xfrm>
            <a:off x="5121616" y="2166588"/>
            <a:ext cx="4479584" cy="2063440"/>
          </a:xfrm>
          <a:prstGeom prst="rect">
            <a:avLst/>
          </a:prstGeom>
        </p:spPr>
      </p:pic>
    </p:spTree>
    <p:extLst>
      <p:ext uri="{BB962C8B-B14F-4D97-AF65-F5344CB8AC3E}">
        <p14:creationId xmlns:p14="http://schemas.microsoft.com/office/powerpoint/2010/main" val="322122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12A8-71F5-485F-97F1-A0718B3AD871}"/>
              </a:ext>
            </a:extLst>
          </p:cNvPr>
          <p:cNvSpPr>
            <a:spLocks noGrp="1"/>
          </p:cNvSpPr>
          <p:nvPr>
            <p:ph type="title"/>
          </p:nvPr>
        </p:nvSpPr>
        <p:spPr>
          <a:xfrm>
            <a:off x="628650" y="365126"/>
            <a:ext cx="8058150" cy="1325563"/>
          </a:xfrm>
        </p:spPr>
        <p:txBody>
          <a:bodyPr>
            <a:normAutofit fontScale="90000"/>
          </a:bodyPr>
          <a:lstStyle/>
          <a:p>
            <a:r>
              <a:rPr lang="en-US" dirty="0">
                <a:latin typeface="+mn-lt"/>
              </a:rPr>
              <a:t>Kelly E. Maier, “Pregnant Women: Fetal Containers or People with Rights?”, </a:t>
            </a:r>
            <a:r>
              <a:rPr lang="en-US" i="1" dirty="0" err="1">
                <a:latin typeface="+mn-lt"/>
              </a:rPr>
              <a:t>Affilia</a:t>
            </a:r>
            <a:r>
              <a:rPr lang="en-US" dirty="0">
                <a:latin typeface="+mn-lt"/>
              </a:rPr>
              <a:t>, 4:2, 1989</a:t>
            </a:r>
          </a:p>
        </p:txBody>
      </p:sp>
      <p:sp>
        <p:nvSpPr>
          <p:cNvPr id="3" name="Content Placeholder 2">
            <a:extLst>
              <a:ext uri="{FF2B5EF4-FFF2-40B4-BE49-F238E27FC236}">
                <a16:creationId xmlns:a16="http://schemas.microsoft.com/office/drawing/2014/main" id="{FAF94C21-61A2-42F5-8FB0-B7876A678CEC}"/>
              </a:ext>
            </a:extLst>
          </p:cNvPr>
          <p:cNvSpPr>
            <a:spLocks noGrp="1"/>
          </p:cNvSpPr>
          <p:nvPr>
            <p:ph idx="1"/>
          </p:nvPr>
        </p:nvSpPr>
        <p:spPr/>
        <p:txBody>
          <a:bodyPr>
            <a:normAutofit lnSpcReduction="10000"/>
          </a:bodyPr>
          <a:lstStyle/>
          <a:p>
            <a:pPr marL="0" indent="0">
              <a:buNone/>
            </a:pPr>
            <a:r>
              <a:rPr lang="en-US" sz="3200" dirty="0"/>
              <a:t>When fetal rights take precedence over women’s rights, women are, in effect, declared nonpersons under the law. This article explores these issues and social workers’ ethical and professional responsibilities with respect to unwanted medical treatment of pregnant women under the guise of “child protection” concerns, taking as a case in point the recent Canadian decisions regarding Baby R.</a:t>
            </a:r>
          </a:p>
        </p:txBody>
      </p:sp>
      <p:sp>
        <p:nvSpPr>
          <p:cNvPr id="4" name="Slide Number Placeholder 3">
            <a:extLst>
              <a:ext uri="{FF2B5EF4-FFF2-40B4-BE49-F238E27FC236}">
                <a16:creationId xmlns:a16="http://schemas.microsoft.com/office/drawing/2014/main" id="{2FCA543F-0D19-4F23-8B46-4DDF9F6FA72D}"/>
              </a:ext>
            </a:extLst>
          </p:cNvPr>
          <p:cNvSpPr>
            <a:spLocks noGrp="1"/>
          </p:cNvSpPr>
          <p:nvPr>
            <p:ph type="sldNum" sz="quarter" idx="12"/>
          </p:nvPr>
        </p:nvSpPr>
        <p:spPr/>
        <p:txBody>
          <a:bodyPr/>
          <a:lstStyle/>
          <a:p>
            <a:fld id="{6C357039-94DA-477E-A144-191DB9425DE8}" type="slidenum">
              <a:rPr lang="en-US" smtClean="0"/>
              <a:t>2</a:t>
            </a:fld>
            <a:endParaRPr lang="en-US"/>
          </a:p>
        </p:txBody>
      </p:sp>
    </p:spTree>
    <p:extLst>
      <p:ext uri="{BB962C8B-B14F-4D97-AF65-F5344CB8AC3E}">
        <p14:creationId xmlns:p14="http://schemas.microsoft.com/office/powerpoint/2010/main" val="363878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C143A104-26FA-4803-B202-90762297C575}"/>
              </a:ext>
            </a:extLst>
          </p:cNvPr>
          <p:cNvSpPr>
            <a:spLocks noGrp="1"/>
          </p:cNvSpPr>
          <p:nvPr>
            <p:ph type="title"/>
          </p:nvPr>
        </p:nvSpPr>
        <p:spPr>
          <a:xfrm>
            <a:off x="762000" y="5750305"/>
            <a:ext cx="8403771" cy="1143000"/>
          </a:xfrm>
        </p:spPr>
        <p:txBody>
          <a:bodyPr/>
          <a:lstStyle/>
          <a:p>
            <a:pPr algn="l"/>
            <a:r>
              <a:rPr lang="en-US" dirty="0"/>
              <a:t>race car circa 1930</a:t>
            </a:r>
          </a:p>
        </p:txBody>
      </p:sp>
      <p:sp>
        <p:nvSpPr>
          <p:cNvPr id="12" name="Content Placeholder 2">
            <a:extLst>
              <a:ext uri="{FF2B5EF4-FFF2-40B4-BE49-F238E27FC236}">
                <a16:creationId xmlns:a16="http://schemas.microsoft.com/office/drawing/2014/main" id="{2B3FC5F5-E948-4A23-8CDC-5DEBAB159368}"/>
              </a:ext>
            </a:extLst>
          </p:cNvPr>
          <p:cNvSpPr txBox="1">
            <a:spLocks/>
          </p:cNvSpPr>
          <p:nvPr/>
        </p:nvSpPr>
        <p:spPr bwMode="auto">
          <a:xfrm>
            <a:off x="92416" y="7161227"/>
            <a:ext cx="8594384" cy="89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en-US" b="0" dirty="0"/>
          </a:p>
        </p:txBody>
      </p:sp>
      <p:pic>
        <p:nvPicPr>
          <p:cNvPr id="5" name="Picture 4"/>
          <p:cNvPicPr>
            <a:picLocks noChangeAspect="1"/>
          </p:cNvPicPr>
          <p:nvPr/>
        </p:nvPicPr>
        <p:blipFill rotWithShape="1">
          <a:blip r:embed="rId3"/>
          <a:srcRect l="19122" t="43021" r="10000" b="26726"/>
          <a:stretch/>
        </p:blipFill>
        <p:spPr>
          <a:xfrm>
            <a:off x="-228600" y="2337447"/>
            <a:ext cx="8594384" cy="2063440"/>
          </a:xfrm>
          <a:prstGeom prst="rect">
            <a:avLst/>
          </a:prstGeom>
        </p:spPr>
      </p:pic>
      <p:pic>
        <p:nvPicPr>
          <p:cNvPr id="20482" name="Picture 2" descr="Image result for achille varzi car door">
            <a:extLst>
              <a:ext uri="{FF2B5EF4-FFF2-40B4-BE49-F238E27FC236}">
                <a16:creationId xmlns:a16="http://schemas.microsoft.com/office/drawing/2014/main" id="{9CF0A9B8-13A6-4B68-A5BC-15D3F85EE42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76096" y="1529999"/>
            <a:ext cx="3716207" cy="4629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88791C-12CE-4487-8F97-198DEF43E753}"/>
              </a:ext>
            </a:extLst>
          </p:cNvPr>
          <p:cNvPicPr>
            <a:picLocks noChangeAspect="1"/>
          </p:cNvPicPr>
          <p:nvPr/>
        </p:nvPicPr>
        <p:blipFill rotWithShape="1">
          <a:blip r:embed="rId3"/>
          <a:srcRect l="37838" t="43021" r="49398" b="26726"/>
          <a:stretch/>
        </p:blipFill>
        <p:spPr>
          <a:xfrm>
            <a:off x="1752600" y="768968"/>
            <a:ext cx="3200400" cy="4267200"/>
          </a:xfrm>
          <a:prstGeom prst="rect">
            <a:avLst/>
          </a:prstGeom>
        </p:spPr>
      </p:pic>
      <p:sp>
        <p:nvSpPr>
          <p:cNvPr id="8" name="Content Placeholder 2">
            <a:extLst>
              <a:ext uri="{FF2B5EF4-FFF2-40B4-BE49-F238E27FC236}">
                <a16:creationId xmlns:a16="http://schemas.microsoft.com/office/drawing/2014/main" id="{53B65261-A16C-42D2-8DDA-F5721036D005}"/>
              </a:ext>
            </a:extLst>
          </p:cNvPr>
          <p:cNvSpPr txBox="1">
            <a:spLocks/>
          </p:cNvSpPr>
          <p:nvPr/>
        </p:nvSpPr>
        <p:spPr bwMode="auto">
          <a:xfrm>
            <a:off x="457200" y="56936"/>
            <a:ext cx="8229600" cy="89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200" dirty="0"/>
              <a:t>Type 2 niche</a:t>
            </a:r>
            <a:r>
              <a:rPr lang="en-US" sz="3200" b="0" dirty="0"/>
              <a:t>: </a:t>
            </a:r>
          </a:p>
          <a:p>
            <a:pPr algn="ctr"/>
            <a:r>
              <a:rPr lang="en-US" sz="3200" b="0" dirty="0"/>
              <a:t>reduced protection vs. ease of escape</a:t>
            </a:r>
          </a:p>
        </p:txBody>
      </p:sp>
    </p:spTree>
    <p:extLst>
      <p:ext uri="{BB962C8B-B14F-4D97-AF65-F5344CB8AC3E}">
        <p14:creationId xmlns:p14="http://schemas.microsoft.com/office/powerpoint/2010/main" val="1454580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AAC8-E673-4CD0-A121-1F80C9CA6E8D}"/>
              </a:ext>
            </a:extLst>
          </p:cNvPr>
          <p:cNvSpPr>
            <a:spLocks noGrp="1"/>
          </p:cNvSpPr>
          <p:nvPr>
            <p:ph type="title"/>
          </p:nvPr>
        </p:nvSpPr>
        <p:spPr/>
        <p:txBody>
          <a:bodyPr/>
          <a:lstStyle/>
          <a:p>
            <a:r>
              <a:rPr lang="en-US" dirty="0"/>
              <a:t>Mother is not a fetal container</a:t>
            </a:r>
          </a:p>
        </p:txBody>
      </p:sp>
      <p:sp>
        <p:nvSpPr>
          <p:cNvPr id="3" name="Content Placeholder 2">
            <a:extLst>
              <a:ext uri="{FF2B5EF4-FFF2-40B4-BE49-F238E27FC236}">
                <a16:creationId xmlns:a16="http://schemas.microsoft.com/office/drawing/2014/main" id="{A7238912-1C57-4E60-BAF0-51445A4D2CCB}"/>
              </a:ext>
            </a:extLst>
          </p:cNvPr>
          <p:cNvSpPr>
            <a:spLocks noGrp="1"/>
          </p:cNvSpPr>
          <p:nvPr>
            <p:ph idx="1"/>
          </p:nvPr>
        </p:nvSpPr>
        <p:spPr/>
        <p:txBody>
          <a:bodyPr/>
          <a:lstStyle/>
          <a:p>
            <a:r>
              <a:rPr lang="en-US" sz="2800" dirty="0"/>
              <a:t>	Rather, the mother contains a fetal container, an interior niche, which offers high protection</a:t>
            </a:r>
          </a:p>
          <a:p>
            <a:endParaRPr lang="en-US" sz="2800" dirty="0"/>
          </a:p>
          <a:p>
            <a:r>
              <a:rPr lang="en-US" sz="2800" dirty="0"/>
              <a:t>	The mother is a </a:t>
            </a:r>
            <a:r>
              <a:rPr lang="en-US" sz="2800" dirty="0" err="1"/>
              <a:t>protectrix</a:t>
            </a:r>
            <a:endParaRPr lang="en-US" sz="2800" dirty="0"/>
          </a:p>
          <a:p>
            <a:endParaRPr lang="en-US" sz="2800" dirty="0"/>
          </a:p>
          <a:p>
            <a:r>
              <a:rPr lang="en-US" sz="2800" dirty="0"/>
              <a:t>	</a:t>
            </a:r>
          </a:p>
        </p:txBody>
      </p:sp>
      <p:sp>
        <p:nvSpPr>
          <p:cNvPr id="4" name="Slide Number Placeholder 3">
            <a:extLst>
              <a:ext uri="{FF2B5EF4-FFF2-40B4-BE49-F238E27FC236}">
                <a16:creationId xmlns:a16="http://schemas.microsoft.com/office/drawing/2014/main" id="{A5C81CAF-7581-4AC8-B180-83AA98798CDA}"/>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21</a:t>
            </a:fld>
            <a:endParaRPr lang="en-US" altLang="en-US">
              <a:solidFill>
                <a:srgbClr val="000000"/>
              </a:solidFill>
            </a:endParaRPr>
          </a:p>
        </p:txBody>
      </p:sp>
    </p:spTree>
    <p:extLst>
      <p:ext uri="{BB962C8B-B14F-4D97-AF65-F5344CB8AC3E}">
        <p14:creationId xmlns:p14="http://schemas.microsoft.com/office/powerpoint/2010/main" val="37063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5625"/>
            <a:ext cx="3429001" cy="4351338"/>
          </a:xfrm>
        </p:spPr>
        <p:txBody>
          <a:bodyPr>
            <a:normAutofit/>
          </a:bodyPr>
          <a:lstStyle/>
          <a:p>
            <a:pPr marL="0" indent="0">
              <a:buNone/>
            </a:pPr>
            <a:r>
              <a:rPr lang="en-US" sz="3200" dirty="0"/>
              <a:t>The fridge provides protection, </a:t>
            </a:r>
          </a:p>
          <a:p>
            <a:pPr marL="0" indent="0">
              <a:buNone/>
            </a:pPr>
            <a:r>
              <a:rPr lang="en-US" sz="3200" dirty="0"/>
              <a:t>and temperature control,</a:t>
            </a:r>
          </a:p>
          <a:p>
            <a:pPr marL="0" indent="0">
              <a:buNone/>
            </a:pPr>
            <a:r>
              <a:rPr lang="en-US" sz="3200" dirty="0"/>
              <a:t>for the tub of yoghurt</a:t>
            </a:r>
          </a:p>
          <a:p>
            <a:pPr marL="0" indent="0">
              <a:buNone/>
            </a:pPr>
            <a:r>
              <a:rPr lang="en-US" dirty="0"/>
              <a:t> </a:t>
            </a:r>
          </a:p>
        </p:txBody>
      </p:sp>
      <p:pic>
        <p:nvPicPr>
          <p:cNvPr id="15362" name="Picture 2" descr="http://removeandreplace.com/wp-content/uploads/2013/09/Refrigerator-Parts-Location-Diagram.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1"/>
          <a:stretch/>
        </p:blipFill>
        <p:spPr bwMode="auto">
          <a:xfrm>
            <a:off x="3886201" y="1"/>
            <a:ext cx="5241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4321D8-0168-40AA-9177-099BF7A9A8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78E28CC4-0D52-4699-9B51-8420DCD7B2FB}"/>
              </a:ext>
            </a:extLst>
          </p:cNvPr>
          <p:cNvPicPr>
            <a:picLocks noChangeAspect="1"/>
          </p:cNvPicPr>
          <p:nvPr/>
        </p:nvPicPr>
        <p:blipFill>
          <a:blip r:embed="rId3"/>
          <a:stretch>
            <a:fillRect/>
          </a:stretch>
        </p:blipFill>
        <p:spPr>
          <a:xfrm>
            <a:off x="5486400" y="2438400"/>
            <a:ext cx="766763" cy="609600"/>
          </a:xfrm>
          <a:prstGeom prst="rect">
            <a:avLst/>
          </a:prstGeom>
        </p:spPr>
      </p:pic>
      <p:sp>
        <p:nvSpPr>
          <p:cNvPr id="6" name="Title 5">
            <a:extLst>
              <a:ext uri="{FF2B5EF4-FFF2-40B4-BE49-F238E27FC236}">
                <a16:creationId xmlns:a16="http://schemas.microsoft.com/office/drawing/2014/main" id="{AED3AC30-3F78-4113-A91A-A57308EFDB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3876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5625"/>
            <a:ext cx="3429001" cy="4351338"/>
          </a:xfrm>
        </p:spPr>
        <p:txBody>
          <a:bodyPr>
            <a:normAutofit/>
          </a:bodyPr>
          <a:lstStyle/>
          <a:p>
            <a:pPr marL="0" indent="0">
              <a:buNone/>
            </a:pPr>
            <a:r>
              <a:rPr lang="en-US" sz="3200" dirty="0"/>
              <a:t>The fridge provides protection, </a:t>
            </a:r>
          </a:p>
          <a:p>
            <a:pPr marL="0" indent="0">
              <a:buNone/>
            </a:pPr>
            <a:r>
              <a:rPr lang="en-US" sz="3200" dirty="0"/>
              <a:t>a safe space</a:t>
            </a:r>
          </a:p>
          <a:p>
            <a:pPr marL="0" indent="0">
              <a:buNone/>
            </a:pPr>
            <a:r>
              <a:rPr lang="en-US" dirty="0"/>
              <a:t> </a:t>
            </a:r>
          </a:p>
        </p:txBody>
      </p:sp>
      <p:pic>
        <p:nvPicPr>
          <p:cNvPr id="15362" name="Picture 2" descr="http://removeandreplace.com/wp-content/uploads/2013/09/Refrigerator-Parts-Location-Diagram.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1"/>
          <a:stretch/>
        </p:blipFill>
        <p:spPr bwMode="auto">
          <a:xfrm>
            <a:off x="3886201" y="1"/>
            <a:ext cx="5241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4321D8-0168-40AA-9177-099BF7A9A8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78E28CC4-0D52-4699-9B51-8420DCD7B2FB}"/>
              </a:ext>
            </a:extLst>
          </p:cNvPr>
          <p:cNvPicPr>
            <a:picLocks noChangeAspect="1"/>
          </p:cNvPicPr>
          <p:nvPr/>
        </p:nvPicPr>
        <p:blipFill>
          <a:blip r:embed="rId3"/>
          <a:stretch>
            <a:fillRect/>
          </a:stretch>
        </p:blipFill>
        <p:spPr>
          <a:xfrm>
            <a:off x="5486400" y="2438400"/>
            <a:ext cx="766763" cy="609600"/>
          </a:xfrm>
          <a:prstGeom prst="rect">
            <a:avLst/>
          </a:prstGeom>
        </p:spPr>
      </p:pic>
      <p:sp>
        <p:nvSpPr>
          <p:cNvPr id="6" name="Title 5">
            <a:extLst>
              <a:ext uri="{FF2B5EF4-FFF2-40B4-BE49-F238E27FC236}">
                <a16:creationId xmlns:a16="http://schemas.microsoft.com/office/drawing/2014/main" id="{AED3AC30-3F78-4113-A91A-A57308EFDB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8890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5625"/>
            <a:ext cx="3429001" cy="4351338"/>
          </a:xfrm>
        </p:spPr>
        <p:txBody>
          <a:bodyPr>
            <a:normAutofit/>
          </a:bodyPr>
          <a:lstStyle/>
          <a:p>
            <a:pPr marL="0" indent="0">
              <a:buNone/>
            </a:pPr>
            <a:r>
              <a:rPr lang="en-US" sz="3200" dirty="0"/>
              <a:t>The fridge provides protection, </a:t>
            </a:r>
          </a:p>
          <a:p>
            <a:pPr marL="0" indent="0">
              <a:buNone/>
            </a:pPr>
            <a:r>
              <a:rPr lang="en-US" sz="3200" dirty="0"/>
              <a:t>a safe space, </a:t>
            </a:r>
          </a:p>
          <a:p>
            <a:pPr marL="0" indent="0">
              <a:buNone/>
            </a:pPr>
            <a:r>
              <a:rPr lang="en-US" sz="3200" dirty="0"/>
              <a:t>and temperature control for the tub of yoghurt</a:t>
            </a:r>
          </a:p>
          <a:p>
            <a:pPr marL="0" indent="0">
              <a:buNone/>
            </a:pPr>
            <a:r>
              <a:rPr lang="en-US" dirty="0"/>
              <a:t> </a:t>
            </a:r>
          </a:p>
        </p:txBody>
      </p:sp>
      <p:pic>
        <p:nvPicPr>
          <p:cNvPr id="15362" name="Picture 2" descr="http://removeandreplace.com/wp-content/uploads/2013/09/Refrigerator-Parts-Location-Diagram.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1"/>
          <a:stretch/>
        </p:blipFill>
        <p:spPr bwMode="auto">
          <a:xfrm>
            <a:off x="3886201" y="1"/>
            <a:ext cx="5241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4321D8-0168-40AA-9177-099BF7A9A8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78E28CC4-0D52-4699-9B51-8420DCD7B2FB}"/>
              </a:ext>
            </a:extLst>
          </p:cNvPr>
          <p:cNvPicPr>
            <a:picLocks noChangeAspect="1"/>
          </p:cNvPicPr>
          <p:nvPr/>
        </p:nvPicPr>
        <p:blipFill>
          <a:blip r:embed="rId3"/>
          <a:stretch>
            <a:fillRect/>
          </a:stretch>
        </p:blipFill>
        <p:spPr>
          <a:xfrm>
            <a:off x="5486400" y="2438400"/>
            <a:ext cx="766763" cy="609600"/>
          </a:xfrm>
          <a:prstGeom prst="rect">
            <a:avLst/>
          </a:prstGeom>
        </p:spPr>
      </p:pic>
      <p:sp>
        <p:nvSpPr>
          <p:cNvPr id="6" name="Title 5">
            <a:extLst>
              <a:ext uri="{FF2B5EF4-FFF2-40B4-BE49-F238E27FC236}">
                <a16:creationId xmlns:a16="http://schemas.microsoft.com/office/drawing/2014/main" id="{AED3AC30-3F78-4113-A91A-A57308EFDB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40348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5625"/>
            <a:ext cx="3429001" cy="4351338"/>
          </a:xfrm>
        </p:spPr>
        <p:txBody>
          <a:bodyPr>
            <a:normAutofit/>
          </a:bodyPr>
          <a:lstStyle/>
          <a:p>
            <a:pPr marL="0" indent="0">
              <a:buNone/>
            </a:pPr>
            <a:r>
              <a:rPr lang="en-US" sz="3200" dirty="0"/>
              <a:t>fridge does not provide food, oxygen … to the yoghurt</a:t>
            </a:r>
          </a:p>
          <a:p>
            <a:pPr marL="0" indent="0">
              <a:buNone/>
            </a:pPr>
            <a:r>
              <a:rPr lang="en-US" dirty="0"/>
              <a:t> </a:t>
            </a:r>
          </a:p>
        </p:txBody>
      </p:sp>
      <p:pic>
        <p:nvPicPr>
          <p:cNvPr id="15362" name="Picture 2" descr="http://removeandreplace.com/wp-content/uploads/2013/09/Refrigerator-Parts-Location-Diagram.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1"/>
          <a:stretch/>
        </p:blipFill>
        <p:spPr bwMode="auto">
          <a:xfrm>
            <a:off x="3886201" y="1"/>
            <a:ext cx="5241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4321D8-0168-40AA-9177-099BF7A9A8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78E28CC4-0D52-4699-9B51-8420DCD7B2FB}"/>
              </a:ext>
            </a:extLst>
          </p:cNvPr>
          <p:cNvPicPr>
            <a:picLocks noChangeAspect="1"/>
          </p:cNvPicPr>
          <p:nvPr/>
        </p:nvPicPr>
        <p:blipFill>
          <a:blip r:embed="rId3"/>
          <a:stretch>
            <a:fillRect/>
          </a:stretch>
        </p:blipFill>
        <p:spPr>
          <a:xfrm>
            <a:off x="5486400" y="2438400"/>
            <a:ext cx="766763" cy="609600"/>
          </a:xfrm>
          <a:prstGeom prst="rect">
            <a:avLst/>
          </a:prstGeom>
        </p:spPr>
      </p:pic>
      <p:sp>
        <p:nvSpPr>
          <p:cNvPr id="6" name="Title 5">
            <a:extLst>
              <a:ext uri="{FF2B5EF4-FFF2-40B4-BE49-F238E27FC236}">
                <a16:creationId xmlns:a16="http://schemas.microsoft.com/office/drawing/2014/main" id="{AED3AC30-3F78-4113-A91A-A57308EFDB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73016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5625"/>
            <a:ext cx="3429001" cy="4351338"/>
          </a:xfrm>
        </p:spPr>
        <p:txBody>
          <a:bodyPr>
            <a:normAutofit/>
          </a:bodyPr>
          <a:lstStyle/>
          <a:p>
            <a:pPr marL="0" indent="0">
              <a:buNone/>
            </a:pPr>
            <a:r>
              <a:rPr lang="en-US" sz="3200" dirty="0"/>
              <a:t>Intelligent design</a:t>
            </a:r>
          </a:p>
          <a:p>
            <a:pPr marL="0" indent="0">
              <a:buNone/>
            </a:pPr>
            <a:r>
              <a:rPr lang="en-US" dirty="0"/>
              <a:t> </a:t>
            </a:r>
          </a:p>
        </p:txBody>
      </p:sp>
      <p:pic>
        <p:nvPicPr>
          <p:cNvPr id="15362" name="Picture 2" descr="http://removeandreplace.com/wp-content/uploads/2013/09/Refrigerator-Parts-Location-Diagram.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1"/>
          <a:stretch/>
        </p:blipFill>
        <p:spPr bwMode="auto">
          <a:xfrm>
            <a:off x="3886201" y="1"/>
            <a:ext cx="5241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4321D8-0168-40AA-9177-099BF7A9A8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78E28CC4-0D52-4699-9B51-8420DCD7B2FB}"/>
              </a:ext>
            </a:extLst>
          </p:cNvPr>
          <p:cNvPicPr>
            <a:picLocks noChangeAspect="1"/>
          </p:cNvPicPr>
          <p:nvPr/>
        </p:nvPicPr>
        <p:blipFill>
          <a:blip r:embed="rId3"/>
          <a:stretch>
            <a:fillRect/>
          </a:stretch>
        </p:blipFill>
        <p:spPr>
          <a:xfrm>
            <a:off x="5486400" y="2438400"/>
            <a:ext cx="766763" cy="609600"/>
          </a:xfrm>
          <a:prstGeom prst="rect">
            <a:avLst/>
          </a:prstGeom>
        </p:spPr>
      </p:pic>
      <p:sp>
        <p:nvSpPr>
          <p:cNvPr id="6" name="Title 5">
            <a:extLst>
              <a:ext uri="{FF2B5EF4-FFF2-40B4-BE49-F238E27FC236}">
                <a16:creationId xmlns:a16="http://schemas.microsoft.com/office/drawing/2014/main" id="{AED3AC30-3F78-4113-A91A-A57308EFDB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8168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5815-A315-4435-ADAC-09CBA1974FCA}"/>
              </a:ext>
            </a:extLst>
          </p:cNvPr>
          <p:cNvSpPr>
            <a:spLocks noGrp="1"/>
          </p:cNvSpPr>
          <p:nvPr>
            <p:ph type="title"/>
          </p:nvPr>
        </p:nvSpPr>
        <p:spPr/>
        <p:txBody>
          <a:bodyPr/>
          <a:lstStyle/>
          <a:p>
            <a:r>
              <a:rPr lang="en-US" sz="4000" dirty="0"/>
              <a:t>Mother is a food processing plant</a:t>
            </a:r>
          </a:p>
        </p:txBody>
      </p:sp>
      <p:sp>
        <p:nvSpPr>
          <p:cNvPr id="4" name="Slide Number Placeholder 3">
            <a:extLst>
              <a:ext uri="{FF2B5EF4-FFF2-40B4-BE49-F238E27FC236}">
                <a16:creationId xmlns:a16="http://schemas.microsoft.com/office/drawing/2014/main" id="{A314178F-B9CA-4D2A-8356-BF956230AB7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050" name="Picture 2" descr="Related image">
            <a:extLst>
              <a:ext uri="{FF2B5EF4-FFF2-40B4-BE49-F238E27FC236}">
                <a16:creationId xmlns:a16="http://schemas.microsoft.com/office/drawing/2014/main" id="{03DD5F12-EBD4-4BAE-97D0-702303E6EF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6946" y="1676400"/>
            <a:ext cx="4608958" cy="424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85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301-E520-4AA2-9107-FB32E185A108}"/>
              </a:ext>
            </a:extLst>
          </p:cNvPr>
          <p:cNvSpPr>
            <a:spLocks noGrp="1"/>
          </p:cNvSpPr>
          <p:nvPr>
            <p:ph type="title"/>
          </p:nvPr>
        </p:nvSpPr>
        <p:spPr>
          <a:xfrm>
            <a:off x="481263" y="2904849"/>
            <a:ext cx="2971800" cy="1143000"/>
          </a:xfrm>
        </p:spPr>
        <p:txBody>
          <a:bodyPr/>
          <a:lstStyle/>
          <a:p>
            <a:pPr algn="l"/>
            <a:r>
              <a:rPr lang="en-US" dirty="0"/>
              <a:t>Development of the lymphatic system</a:t>
            </a:r>
          </a:p>
        </p:txBody>
      </p:sp>
      <p:sp>
        <p:nvSpPr>
          <p:cNvPr id="3" name="Content Placeholder 2">
            <a:extLst>
              <a:ext uri="{FF2B5EF4-FFF2-40B4-BE49-F238E27FC236}">
                <a16:creationId xmlns:a16="http://schemas.microsoft.com/office/drawing/2014/main" id="{B24B565C-06B1-4327-ACF8-19280205CA7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D9C5E56-09D7-4C62-94AF-C499FB4E463B}"/>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28</a:t>
            </a:fld>
            <a:endParaRPr lang="en-US" altLang="en-US">
              <a:solidFill>
                <a:srgbClr val="000000"/>
              </a:solidFill>
            </a:endParaRPr>
          </a:p>
        </p:txBody>
      </p:sp>
      <p:pic>
        <p:nvPicPr>
          <p:cNvPr id="3074" name="Picture 2" descr="development of the lymphatic system: image #1">
            <a:extLst>
              <a:ext uri="{FF2B5EF4-FFF2-40B4-BE49-F238E27FC236}">
                <a16:creationId xmlns:a16="http://schemas.microsoft.com/office/drawing/2014/main" id="{FD2479D9-3430-4675-A71E-4CB2AB5F99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7" b="5555"/>
          <a:stretch/>
        </p:blipFill>
        <p:spPr bwMode="auto">
          <a:xfrm>
            <a:off x="3962400" y="55880"/>
            <a:ext cx="5181600" cy="6822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ADC3D1-F4CB-4207-9E50-F7A62599D239}"/>
              </a:ext>
            </a:extLst>
          </p:cNvPr>
          <p:cNvSpPr txBox="1"/>
          <p:nvPr/>
        </p:nvSpPr>
        <p:spPr>
          <a:xfrm>
            <a:off x="4800600" y="1852951"/>
            <a:ext cx="1467853" cy="369332"/>
          </a:xfrm>
          <a:prstGeom prst="rect">
            <a:avLst/>
          </a:prstGeom>
          <a:noFill/>
        </p:spPr>
        <p:txBody>
          <a:bodyPr wrap="square" rtlCol="0">
            <a:spAutoFit/>
          </a:bodyPr>
          <a:lstStyle/>
          <a:p>
            <a:r>
              <a:rPr lang="en-US" sz="1800" dirty="0">
                <a:latin typeface="+mj-lt"/>
              </a:rPr>
              <a:t>Week 5.5</a:t>
            </a:r>
          </a:p>
        </p:txBody>
      </p:sp>
      <p:sp>
        <p:nvSpPr>
          <p:cNvPr id="8" name="TextBox 7">
            <a:extLst>
              <a:ext uri="{FF2B5EF4-FFF2-40B4-BE49-F238E27FC236}">
                <a16:creationId xmlns:a16="http://schemas.microsoft.com/office/drawing/2014/main" id="{F71B8FD7-0BCF-4811-A79D-B0F7B02BDFFA}"/>
              </a:ext>
            </a:extLst>
          </p:cNvPr>
          <p:cNvSpPr txBox="1"/>
          <p:nvPr/>
        </p:nvSpPr>
        <p:spPr>
          <a:xfrm>
            <a:off x="6268453" y="3863183"/>
            <a:ext cx="1467853" cy="369332"/>
          </a:xfrm>
          <a:prstGeom prst="rect">
            <a:avLst/>
          </a:prstGeom>
          <a:noFill/>
        </p:spPr>
        <p:txBody>
          <a:bodyPr wrap="square" rtlCol="0">
            <a:spAutoFit/>
          </a:bodyPr>
          <a:lstStyle/>
          <a:p>
            <a:r>
              <a:rPr lang="en-US" sz="1800" dirty="0">
                <a:latin typeface="+mj-lt"/>
              </a:rPr>
              <a:t>Week 7</a:t>
            </a:r>
          </a:p>
        </p:txBody>
      </p:sp>
      <p:sp>
        <p:nvSpPr>
          <p:cNvPr id="9" name="TextBox 8">
            <a:extLst>
              <a:ext uri="{FF2B5EF4-FFF2-40B4-BE49-F238E27FC236}">
                <a16:creationId xmlns:a16="http://schemas.microsoft.com/office/drawing/2014/main" id="{608CC61F-76CB-45DA-906F-7C78DCC715E0}"/>
              </a:ext>
            </a:extLst>
          </p:cNvPr>
          <p:cNvSpPr txBox="1"/>
          <p:nvPr/>
        </p:nvSpPr>
        <p:spPr>
          <a:xfrm>
            <a:off x="5819273" y="6536809"/>
            <a:ext cx="1467853" cy="369332"/>
          </a:xfrm>
          <a:prstGeom prst="rect">
            <a:avLst/>
          </a:prstGeom>
          <a:noFill/>
        </p:spPr>
        <p:txBody>
          <a:bodyPr wrap="square" rtlCol="0">
            <a:spAutoFit/>
          </a:bodyPr>
          <a:lstStyle/>
          <a:p>
            <a:r>
              <a:rPr lang="en-US" sz="1800" dirty="0">
                <a:latin typeface="+mj-lt"/>
              </a:rPr>
              <a:t>Week 9</a:t>
            </a:r>
          </a:p>
        </p:txBody>
      </p:sp>
    </p:spTree>
    <p:extLst>
      <p:ext uri="{BB962C8B-B14F-4D97-AF65-F5344CB8AC3E}">
        <p14:creationId xmlns:p14="http://schemas.microsoft.com/office/powerpoint/2010/main" val="75254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4B565C-06B1-4327-ACF8-19280205CA77}"/>
              </a:ext>
            </a:extLst>
          </p:cNvPr>
          <p:cNvSpPr>
            <a:spLocks noGrp="1"/>
          </p:cNvSpPr>
          <p:nvPr>
            <p:ph idx="1"/>
          </p:nvPr>
        </p:nvSpPr>
        <p:spPr>
          <a:xfrm>
            <a:off x="457200" y="1600202"/>
            <a:ext cx="8001000" cy="4525963"/>
          </a:xfrm>
        </p:spPr>
        <p:txBody>
          <a:bodyPr/>
          <a:lstStyle/>
          <a:p>
            <a:pPr indent="-28575"/>
            <a:r>
              <a:rPr lang="en-US" sz="3600" dirty="0"/>
              <a:t>	The measure of biological species / civilizations:</a:t>
            </a:r>
          </a:p>
          <a:p>
            <a:pPr marL="857250" indent="-628650">
              <a:buFont typeface="Arial" panose="020B0604020202020204" pitchFamily="34" charset="0"/>
              <a:buChar char="•"/>
            </a:pPr>
            <a:r>
              <a:rPr lang="en-US" sz="3600" dirty="0"/>
              <a:t>the degree to which they provide protection / education for their young</a:t>
            </a:r>
          </a:p>
        </p:txBody>
      </p:sp>
      <p:sp>
        <p:nvSpPr>
          <p:cNvPr id="4" name="Slide Number Placeholder 3">
            <a:extLst>
              <a:ext uri="{FF2B5EF4-FFF2-40B4-BE49-F238E27FC236}">
                <a16:creationId xmlns:a16="http://schemas.microsoft.com/office/drawing/2014/main" id="{DD9C5E56-09D7-4C62-94AF-C499FB4E463B}"/>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29</a:t>
            </a:fld>
            <a:endParaRPr lang="en-US" altLang="en-US">
              <a:solidFill>
                <a:srgbClr val="000000"/>
              </a:solidFill>
            </a:endParaRPr>
          </a:p>
        </p:txBody>
      </p:sp>
      <p:sp>
        <p:nvSpPr>
          <p:cNvPr id="7" name="Title 6">
            <a:extLst>
              <a:ext uri="{FF2B5EF4-FFF2-40B4-BE49-F238E27FC236}">
                <a16:creationId xmlns:a16="http://schemas.microsoft.com/office/drawing/2014/main" id="{6CB75945-4D16-4C32-9B28-CF82A1EBF8E2}"/>
              </a:ext>
            </a:extLst>
          </p:cNvPr>
          <p:cNvSpPr>
            <a:spLocks noGrp="1"/>
          </p:cNvSpPr>
          <p:nvPr>
            <p:ph type="title"/>
          </p:nvPr>
        </p:nvSpPr>
        <p:spPr/>
        <p:txBody>
          <a:bodyPr/>
          <a:lstStyle/>
          <a:p>
            <a:r>
              <a:rPr lang="en-US" sz="3600" dirty="0"/>
              <a:t>Mother is a container for a biosafety cabinet (green PICU)</a:t>
            </a:r>
          </a:p>
        </p:txBody>
      </p:sp>
    </p:spTree>
    <p:extLst>
      <p:ext uri="{BB962C8B-B14F-4D97-AF65-F5344CB8AC3E}">
        <p14:creationId xmlns:p14="http://schemas.microsoft.com/office/powerpoint/2010/main" val="324276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6181-A34D-46E7-BEDA-D0FDE5D8BA36}"/>
              </a:ext>
            </a:extLst>
          </p:cNvPr>
          <p:cNvSpPr>
            <a:spLocks noGrp="1"/>
          </p:cNvSpPr>
          <p:nvPr>
            <p:ph type="title"/>
          </p:nvPr>
        </p:nvSpPr>
        <p:spPr>
          <a:xfrm>
            <a:off x="628650" y="673016"/>
            <a:ext cx="7886700" cy="1325563"/>
          </a:xfrm>
        </p:spPr>
        <p:txBody>
          <a:bodyPr>
            <a:normAutofit fontScale="90000"/>
          </a:bodyPr>
          <a:lstStyle/>
          <a:p>
            <a:r>
              <a:rPr lang="en-US" sz="4000" dirty="0">
                <a:latin typeface="+mn-lt"/>
              </a:rPr>
              <a:t>Laura M. </a:t>
            </a:r>
            <a:r>
              <a:rPr lang="en-US" sz="4000">
                <a:latin typeface="+mn-lt"/>
              </a:rPr>
              <a:t>Purdy</a:t>
            </a:r>
            <a:r>
              <a:rPr lang="en-US" sz="4000" dirty="0">
                <a:latin typeface="+mn-lt"/>
              </a:rPr>
              <a:t>, “Are Pregnant Women Fetal Containers?”, </a:t>
            </a:r>
            <a:r>
              <a:rPr lang="en-US" sz="4000" i="1" dirty="0">
                <a:latin typeface="+mn-lt"/>
              </a:rPr>
              <a:t>Bioethics</a:t>
            </a:r>
            <a:r>
              <a:rPr lang="en-US" sz="4000" dirty="0">
                <a:latin typeface="+mn-lt"/>
              </a:rPr>
              <a:t>, 4:4, 1990</a:t>
            </a:r>
            <a:br>
              <a:rPr lang="en-US" dirty="0">
                <a:latin typeface="+mn-lt"/>
              </a:rPr>
            </a:br>
            <a:endParaRPr lang="en-US" dirty="0">
              <a:latin typeface="+mn-lt"/>
            </a:endParaRPr>
          </a:p>
        </p:txBody>
      </p:sp>
      <p:sp>
        <p:nvSpPr>
          <p:cNvPr id="3" name="Content Placeholder 2">
            <a:extLst>
              <a:ext uri="{FF2B5EF4-FFF2-40B4-BE49-F238E27FC236}">
                <a16:creationId xmlns:a16="http://schemas.microsoft.com/office/drawing/2014/main" id="{111B4018-3608-4EFA-8044-DE57642B86C3}"/>
              </a:ext>
            </a:extLst>
          </p:cNvPr>
          <p:cNvSpPr>
            <a:spLocks noGrp="1"/>
          </p:cNvSpPr>
          <p:nvPr>
            <p:ph idx="1"/>
          </p:nvPr>
        </p:nvSpPr>
        <p:spPr>
          <a:xfrm>
            <a:off x="628650" y="2005013"/>
            <a:ext cx="7886700" cy="4351338"/>
          </a:xfrm>
        </p:spPr>
        <p:txBody>
          <a:bodyPr>
            <a:normAutofit/>
          </a:bodyPr>
          <a:lstStyle/>
          <a:p>
            <a:pPr marL="0" indent="0">
              <a:buNone/>
            </a:pPr>
            <a:r>
              <a:rPr lang="en-US" sz="2800" dirty="0"/>
              <a:t>Let me relieve your curiosity right away: yes, pregnant women are fetal containers. That is, they have fetuses in their bodies. But the implication from this fact drawn by some people from the phrase – that women are nothing but cheap clay pots supporting infinitely precious flowers –f  is very far from being the case. </a:t>
            </a:r>
          </a:p>
          <a:p>
            <a:pPr marL="0" indent="0">
              <a:buNone/>
            </a:pPr>
            <a:r>
              <a:rPr lang="en-US" sz="2800" dirty="0"/>
              <a:t>Women carry fetuses in their bodies, it is true. It is equally true, however, that fetuses are part of women’s bodies. </a:t>
            </a:r>
          </a:p>
        </p:txBody>
      </p:sp>
      <p:sp>
        <p:nvSpPr>
          <p:cNvPr id="4" name="Slide Number Placeholder 3">
            <a:extLst>
              <a:ext uri="{FF2B5EF4-FFF2-40B4-BE49-F238E27FC236}">
                <a16:creationId xmlns:a16="http://schemas.microsoft.com/office/drawing/2014/main" id="{1DA7BB3B-B0B2-490B-855F-080B9E8DDAD4}"/>
              </a:ext>
            </a:extLst>
          </p:cNvPr>
          <p:cNvSpPr>
            <a:spLocks noGrp="1"/>
          </p:cNvSpPr>
          <p:nvPr>
            <p:ph type="sldNum" sz="quarter" idx="12"/>
          </p:nvPr>
        </p:nvSpPr>
        <p:spPr/>
        <p:txBody>
          <a:bodyPr/>
          <a:lstStyle/>
          <a:p>
            <a:fld id="{6C357039-94DA-477E-A144-191DB9425DE8}" type="slidenum">
              <a:rPr lang="en-US" smtClean="0"/>
              <a:t>3</a:t>
            </a:fld>
            <a:endParaRPr lang="en-US"/>
          </a:p>
        </p:txBody>
      </p:sp>
    </p:spTree>
    <p:extLst>
      <p:ext uri="{BB962C8B-B14F-4D97-AF65-F5344CB8AC3E}">
        <p14:creationId xmlns:p14="http://schemas.microsoft.com/office/powerpoint/2010/main" val="4136998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725" y="1131094"/>
            <a:ext cx="4065625" cy="994172"/>
          </a:xfrm>
        </p:spPr>
        <p:txBody>
          <a:bodyPr>
            <a:normAutofit/>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s://s-media-cache-ak0.pinimg.com/564x/a9/62/c4/a962c4852e22b8462dfe53656bcda464.jpg"/>
          <p:cNvPicPr>
            <a:picLocks noChangeAspect="1" noChangeArrowheads="1"/>
          </p:cNvPicPr>
          <p:nvPr/>
        </p:nvPicPr>
        <p:blipFill rotWithShape="1">
          <a:blip r:embed="rId3">
            <a:extLst>
              <a:ext uri="{28A0092B-C50C-407E-A947-70E740481C1C}">
                <a14:useLocalDpi xmlns:a14="http://schemas.microsoft.com/office/drawing/2010/main" val="0"/>
              </a:ext>
            </a:extLst>
          </a:blip>
          <a:srcRect t="9960"/>
          <a:stretch/>
        </p:blipFill>
        <p:spPr bwMode="auto">
          <a:xfrm>
            <a:off x="2057400" y="751106"/>
            <a:ext cx="4699391" cy="61068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BFBDF7-9A1B-4301-9D79-7A038FC2ED9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E0F5CC89-BADE-4BD0-A031-F18B970EF38A}"/>
              </a:ext>
            </a:extLst>
          </p:cNvPr>
          <p:cNvSpPr/>
          <p:nvPr/>
        </p:nvSpPr>
        <p:spPr>
          <a:xfrm>
            <a:off x="628650" y="73997"/>
            <a:ext cx="7886700" cy="677108"/>
          </a:xfrm>
          <a:prstGeom prst="rect">
            <a:avLst/>
          </a:prstGeom>
        </p:spPr>
        <p:txBody>
          <a:bodyPr wrap="square">
            <a:spAutoFit/>
          </a:bodyPr>
          <a:lstStyle/>
          <a:p>
            <a:pPr lvl="0"/>
            <a:r>
              <a:rPr lang="en-US" sz="3800" b="0" dirty="0">
                <a:solidFill>
                  <a:schemeClr val="tx1"/>
                </a:solidFill>
                <a:latin typeface="Arial" panose="020B0604020202020204" pitchFamily="34" charset="0"/>
                <a:cs typeface="Arial" panose="020B0604020202020204" pitchFamily="34" charset="0"/>
              </a:rPr>
              <a:t>home = </a:t>
            </a:r>
            <a:r>
              <a:rPr lang="en-US" sz="3800" b="0" i="1" dirty="0">
                <a:solidFill>
                  <a:schemeClr val="tx1"/>
                </a:solidFill>
                <a:latin typeface="Arial" panose="020B0604020202020204" pitchFamily="34" charset="0"/>
                <a:cs typeface="Arial" panose="020B0604020202020204" pitchFamily="34" charset="0"/>
              </a:rPr>
              <a:t>regulated environment</a:t>
            </a:r>
            <a:endParaRPr kumimoji="0" lang="en-US" sz="3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18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F34358-A6AC-4A53-B7FA-65346A7A2A1E}"/>
              </a:ext>
            </a:extLst>
          </p:cNvPr>
          <p:cNvSpPr>
            <a:spLocks noGrp="1"/>
          </p:cNvSpPr>
          <p:nvPr>
            <p:ph idx="1"/>
          </p:nvPr>
        </p:nvSpPr>
        <p:spPr>
          <a:xfrm>
            <a:off x="304800" y="5703888"/>
            <a:ext cx="8686800" cy="677865"/>
          </a:xfrm>
        </p:spPr>
        <p:txBody>
          <a:bodyPr/>
          <a:lstStyle/>
          <a:p>
            <a:r>
              <a:rPr lang="en-US" sz="3200" dirty="0"/>
              <a:t>https://www.nature.com/articles/nri.2017.64.pdf</a:t>
            </a:r>
          </a:p>
          <a:p>
            <a:endParaRPr lang="en-US" sz="3200" dirty="0"/>
          </a:p>
        </p:txBody>
      </p:sp>
      <p:sp>
        <p:nvSpPr>
          <p:cNvPr id="4" name="Slide Number Placeholder 3">
            <a:extLst>
              <a:ext uri="{FF2B5EF4-FFF2-40B4-BE49-F238E27FC236}">
                <a16:creationId xmlns:a16="http://schemas.microsoft.com/office/drawing/2014/main" id="{3C32AA3E-BEF0-4448-9A01-5DD22D558017}"/>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31</a:t>
            </a:fld>
            <a:endParaRPr lang="en-US" altLang="en-US">
              <a:solidFill>
                <a:srgbClr val="000000"/>
              </a:solidFill>
            </a:endParaRPr>
          </a:p>
        </p:txBody>
      </p:sp>
      <p:pic>
        <p:nvPicPr>
          <p:cNvPr id="5" name="Picture 4">
            <a:extLst>
              <a:ext uri="{FF2B5EF4-FFF2-40B4-BE49-F238E27FC236}">
                <a16:creationId xmlns:a16="http://schemas.microsoft.com/office/drawing/2014/main" id="{1F8510B0-BD8C-4435-861E-749526D297AA}"/>
              </a:ext>
            </a:extLst>
          </p:cNvPr>
          <p:cNvPicPr>
            <a:picLocks noChangeAspect="1"/>
          </p:cNvPicPr>
          <p:nvPr/>
        </p:nvPicPr>
        <p:blipFill rotWithShape="1">
          <a:blip r:embed="rId2"/>
          <a:srcRect t="18873" r="46667" b="24803"/>
          <a:stretch/>
        </p:blipFill>
        <p:spPr>
          <a:xfrm>
            <a:off x="0" y="0"/>
            <a:ext cx="9144000" cy="5429250"/>
          </a:xfrm>
          <a:prstGeom prst="rect">
            <a:avLst/>
          </a:prstGeom>
        </p:spPr>
      </p:pic>
    </p:spTree>
    <p:extLst>
      <p:ext uri="{BB962C8B-B14F-4D97-AF65-F5344CB8AC3E}">
        <p14:creationId xmlns:p14="http://schemas.microsoft.com/office/powerpoint/2010/main" val="180251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D951-74CC-4BCA-85DC-3AEC76608C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55A877-3703-48E9-91E1-BFF5D0CD436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B424EE-DF56-4E74-9ED4-CF513825D7E1}"/>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32</a:t>
            </a:fld>
            <a:endParaRPr lang="en-US" altLang="en-US">
              <a:solidFill>
                <a:srgbClr val="000000"/>
              </a:solidFill>
            </a:endParaRPr>
          </a:p>
        </p:txBody>
      </p:sp>
      <p:pic>
        <p:nvPicPr>
          <p:cNvPr id="5" name="Picture 4">
            <a:extLst>
              <a:ext uri="{FF2B5EF4-FFF2-40B4-BE49-F238E27FC236}">
                <a16:creationId xmlns:a16="http://schemas.microsoft.com/office/drawing/2014/main" id="{B2DFD979-091E-4025-9B40-F86762F92AF5}"/>
              </a:ext>
            </a:extLst>
          </p:cNvPr>
          <p:cNvPicPr>
            <a:picLocks noChangeAspect="1"/>
          </p:cNvPicPr>
          <p:nvPr/>
        </p:nvPicPr>
        <p:blipFill rotWithShape="1">
          <a:blip r:embed="rId3"/>
          <a:srcRect l="29237" t="20356" r="18333" b="8778"/>
          <a:stretch/>
        </p:blipFill>
        <p:spPr>
          <a:xfrm>
            <a:off x="46217" y="-55702"/>
            <a:ext cx="9097783" cy="6913701"/>
          </a:xfrm>
          <a:prstGeom prst="rect">
            <a:avLst/>
          </a:prstGeom>
        </p:spPr>
      </p:pic>
      <p:sp>
        <p:nvSpPr>
          <p:cNvPr id="6" name="Rectangle 5">
            <a:extLst>
              <a:ext uri="{FF2B5EF4-FFF2-40B4-BE49-F238E27FC236}">
                <a16:creationId xmlns:a16="http://schemas.microsoft.com/office/drawing/2014/main" id="{C2B27D29-B589-41FF-A5E7-C48A6184753F}"/>
              </a:ext>
            </a:extLst>
          </p:cNvPr>
          <p:cNvSpPr/>
          <p:nvPr/>
        </p:nvSpPr>
        <p:spPr>
          <a:xfrm>
            <a:off x="1600200" y="1747978"/>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Transplant</a:t>
            </a:r>
          </a:p>
        </p:txBody>
      </p:sp>
      <p:sp>
        <p:nvSpPr>
          <p:cNvPr id="7" name="Rectangle 6">
            <a:extLst>
              <a:ext uri="{FF2B5EF4-FFF2-40B4-BE49-F238E27FC236}">
                <a16:creationId xmlns:a16="http://schemas.microsoft.com/office/drawing/2014/main" id="{3CC2EC29-2F37-47BD-B851-CC221AE7F635}"/>
              </a:ext>
            </a:extLst>
          </p:cNvPr>
          <p:cNvSpPr/>
          <p:nvPr/>
        </p:nvSpPr>
        <p:spPr>
          <a:xfrm>
            <a:off x="1600200" y="3634583"/>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Tumor</a:t>
            </a:r>
          </a:p>
        </p:txBody>
      </p:sp>
      <p:sp>
        <p:nvSpPr>
          <p:cNvPr id="8" name="Rectangle 7">
            <a:extLst>
              <a:ext uri="{FF2B5EF4-FFF2-40B4-BE49-F238E27FC236}">
                <a16:creationId xmlns:a16="http://schemas.microsoft.com/office/drawing/2014/main" id="{799A9E3F-7B58-4A99-8C68-02AEA1429F01}"/>
              </a:ext>
            </a:extLst>
          </p:cNvPr>
          <p:cNvSpPr/>
          <p:nvPr/>
        </p:nvSpPr>
        <p:spPr>
          <a:xfrm>
            <a:off x="1632284" y="6354762"/>
            <a:ext cx="293971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Early Pregnancy</a:t>
            </a:r>
          </a:p>
        </p:txBody>
      </p:sp>
    </p:spTree>
    <p:extLst>
      <p:ext uri="{BB962C8B-B14F-4D97-AF65-F5344CB8AC3E}">
        <p14:creationId xmlns:p14="http://schemas.microsoft.com/office/powerpoint/2010/main" val="221851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B8475-B329-45A5-BD52-ECA9FFC8D6D9}"/>
              </a:ext>
            </a:extLst>
          </p:cNvPr>
          <p:cNvSpPr>
            <a:spLocks noGrp="1"/>
          </p:cNvSpPr>
          <p:nvPr>
            <p:ph idx="1"/>
          </p:nvPr>
        </p:nvSpPr>
        <p:spPr>
          <a:xfrm>
            <a:off x="28074" y="838200"/>
            <a:ext cx="4114800" cy="4708527"/>
          </a:xfrm>
        </p:spPr>
        <p:txBody>
          <a:bodyPr/>
          <a:lstStyle/>
          <a:p>
            <a:r>
              <a:rPr lang="en-US" sz="3200" dirty="0"/>
              <a:t>	Cancer metastatic implantation </a:t>
            </a:r>
          </a:p>
          <a:p>
            <a:r>
              <a:rPr lang="en-US" sz="3200" dirty="0"/>
              <a:t>	vs. </a:t>
            </a:r>
          </a:p>
          <a:p>
            <a:r>
              <a:rPr lang="en-US" sz="3200" dirty="0"/>
              <a:t>	Blastocyst implantation</a:t>
            </a:r>
          </a:p>
          <a:p>
            <a:pPr marL="690563" indent="-466725">
              <a:buFont typeface="Arial" panose="020B0604020202020204" pitchFamily="34" charset="0"/>
              <a:buChar char="•"/>
            </a:pPr>
            <a:r>
              <a:rPr lang="en-US" sz="3200" dirty="0"/>
              <a:t>Apposition</a:t>
            </a:r>
          </a:p>
          <a:p>
            <a:pPr marL="690563" indent="-466725">
              <a:buFont typeface="Arial" panose="020B0604020202020204" pitchFamily="34" charset="0"/>
              <a:buChar char="•"/>
            </a:pPr>
            <a:r>
              <a:rPr lang="en-US" sz="3200" dirty="0"/>
              <a:t>Attachment</a:t>
            </a:r>
          </a:p>
          <a:p>
            <a:pPr marL="690563" indent="-466725">
              <a:buFont typeface="Arial" panose="020B0604020202020204" pitchFamily="34" charset="0"/>
              <a:buChar char="•"/>
            </a:pPr>
            <a:r>
              <a:rPr lang="en-US" sz="3200" dirty="0"/>
              <a:t>Invasion</a:t>
            </a:r>
          </a:p>
          <a:p>
            <a:pPr marL="690563" indent="-466725">
              <a:buFont typeface="Arial" panose="020B0604020202020204" pitchFamily="34" charset="0"/>
              <a:buChar char="•"/>
            </a:pPr>
            <a:r>
              <a:rPr lang="en-US" sz="3200" dirty="0"/>
              <a:t>Inflammation</a:t>
            </a:r>
          </a:p>
        </p:txBody>
      </p:sp>
      <p:sp>
        <p:nvSpPr>
          <p:cNvPr id="4" name="Slide Number Placeholder 3">
            <a:extLst>
              <a:ext uri="{FF2B5EF4-FFF2-40B4-BE49-F238E27FC236}">
                <a16:creationId xmlns:a16="http://schemas.microsoft.com/office/drawing/2014/main" id="{42166ACA-166F-47DB-90D4-793B2B962163}"/>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33</a:t>
            </a:fld>
            <a:endParaRPr lang="en-US" altLang="en-US">
              <a:solidFill>
                <a:srgbClr val="000000"/>
              </a:solidFill>
            </a:endParaRPr>
          </a:p>
        </p:txBody>
      </p:sp>
      <p:pic>
        <p:nvPicPr>
          <p:cNvPr id="5" name="Picture 4">
            <a:extLst>
              <a:ext uri="{FF2B5EF4-FFF2-40B4-BE49-F238E27FC236}">
                <a16:creationId xmlns:a16="http://schemas.microsoft.com/office/drawing/2014/main" id="{757BCE84-49D2-480F-8154-7D1D751BE52F}"/>
              </a:ext>
            </a:extLst>
          </p:cNvPr>
          <p:cNvPicPr>
            <a:picLocks noChangeAspect="1"/>
          </p:cNvPicPr>
          <p:nvPr/>
        </p:nvPicPr>
        <p:blipFill rotWithShape="1">
          <a:blip r:embed="rId3"/>
          <a:srcRect l="23333" t="14427" r="45000" b="7016"/>
          <a:stretch/>
        </p:blipFill>
        <p:spPr>
          <a:xfrm>
            <a:off x="4114800" y="-100096"/>
            <a:ext cx="5029200" cy="7014409"/>
          </a:xfrm>
          <a:prstGeom prst="rect">
            <a:avLst/>
          </a:prstGeom>
        </p:spPr>
      </p:pic>
    </p:spTree>
    <p:extLst>
      <p:ext uri="{BB962C8B-B14F-4D97-AF65-F5344CB8AC3E}">
        <p14:creationId xmlns:p14="http://schemas.microsoft.com/office/powerpoint/2010/main" val="3791232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569A-EF35-47D3-BED8-B93956ADBF25}"/>
              </a:ext>
            </a:extLst>
          </p:cNvPr>
          <p:cNvSpPr>
            <a:spLocks noGrp="1"/>
          </p:cNvSpPr>
          <p:nvPr>
            <p:ph type="title"/>
          </p:nvPr>
        </p:nvSpPr>
        <p:spPr/>
        <p:txBody>
          <a:bodyPr/>
          <a:lstStyle/>
          <a:p>
            <a:r>
              <a:rPr lang="en-US" sz="3800" dirty="0"/>
              <a:t>3 immunological stages of pregnancy</a:t>
            </a:r>
          </a:p>
        </p:txBody>
      </p:sp>
      <p:sp>
        <p:nvSpPr>
          <p:cNvPr id="3" name="Content Placeholder 2">
            <a:extLst>
              <a:ext uri="{FF2B5EF4-FFF2-40B4-BE49-F238E27FC236}">
                <a16:creationId xmlns:a16="http://schemas.microsoft.com/office/drawing/2014/main" id="{4EB4723D-3758-423F-A827-FDBB99B3AF2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6DDC80B-B49D-4814-99FA-BF1EC164197B}"/>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34</a:t>
            </a:fld>
            <a:endParaRPr lang="en-US" altLang="en-US">
              <a:solidFill>
                <a:srgbClr val="000000"/>
              </a:solidFill>
            </a:endParaRPr>
          </a:p>
        </p:txBody>
      </p:sp>
      <p:pic>
        <p:nvPicPr>
          <p:cNvPr id="5" name="Picture 4">
            <a:extLst>
              <a:ext uri="{FF2B5EF4-FFF2-40B4-BE49-F238E27FC236}">
                <a16:creationId xmlns:a16="http://schemas.microsoft.com/office/drawing/2014/main" id="{0D194EEF-8438-4440-852C-A01FDF5F4D14}"/>
              </a:ext>
            </a:extLst>
          </p:cNvPr>
          <p:cNvPicPr>
            <a:picLocks noChangeAspect="1"/>
          </p:cNvPicPr>
          <p:nvPr/>
        </p:nvPicPr>
        <p:blipFill rotWithShape="1">
          <a:blip r:embed="rId3"/>
          <a:srcRect l="25334" t="35178" r="12154" b="5534"/>
          <a:stretch/>
        </p:blipFill>
        <p:spPr>
          <a:xfrm>
            <a:off x="0" y="1536698"/>
            <a:ext cx="9144000" cy="4875934"/>
          </a:xfrm>
          <a:prstGeom prst="rect">
            <a:avLst/>
          </a:prstGeom>
        </p:spPr>
      </p:pic>
      <p:sp>
        <p:nvSpPr>
          <p:cNvPr id="6" name="TextBox 5">
            <a:extLst>
              <a:ext uri="{FF2B5EF4-FFF2-40B4-BE49-F238E27FC236}">
                <a16:creationId xmlns:a16="http://schemas.microsoft.com/office/drawing/2014/main" id="{39E7D862-ED13-4B7C-96C2-FC9FE11B8B5B}"/>
              </a:ext>
            </a:extLst>
          </p:cNvPr>
          <p:cNvSpPr txBox="1"/>
          <p:nvPr/>
        </p:nvSpPr>
        <p:spPr>
          <a:xfrm>
            <a:off x="-152400" y="2514600"/>
            <a:ext cx="990600" cy="28956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9145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569A-EF35-47D3-BED8-B93956ADBF25}"/>
              </a:ext>
            </a:extLst>
          </p:cNvPr>
          <p:cNvSpPr>
            <a:spLocks noGrp="1"/>
          </p:cNvSpPr>
          <p:nvPr>
            <p:ph type="title"/>
          </p:nvPr>
        </p:nvSpPr>
        <p:spPr/>
        <p:txBody>
          <a:bodyPr/>
          <a:lstStyle/>
          <a:p>
            <a:r>
              <a:rPr lang="en-US" sz="3800" dirty="0"/>
              <a:t>3 immunological stages of pregnancy</a:t>
            </a:r>
          </a:p>
        </p:txBody>
      </p:sp>
      <p:sp>
        <p:nvSpPr>
          <p:cNvPr id="3" name="Content Placeholder 2">
            <a:extLst>
              <a:ext uri="{FF2B5EF4-FFF2-40B4-BE49-F238E27FC236}">
                <a16:creationId xmlns:a16="http://schemas.microsoft.com/office/drawing/2014/main" id="{4EB4723D-3758-423F-A827-FDBB99B3AF28}"/>
              </a:ext>
            </a:extLst>
          </p:cNvPr>
          <p:cNvSpPr>
            <a:spLocks noGrp="1"/>
          </p:cNvSpPr>
          <p:nvPr>
            <p:ph idx="1"/>
          </p:nvPr>
        </p:nvSpPr>
        <p:spPr>
          <a:xfrm>
            <a:off x="437147" y="1544719"/>
            <a:ext cx="5105400" cy="4525963"/>
          </a:xfrm>
        </p:spPr>
        <p:txBody>
          <a:bodyPr/>
          <a:lstStyle/>
          <a:p>
            <a:r>
              <a:rPr lang="en-US" sz="2800" dirty="0"/>
              <a:t>Inflammatory phase in third trimester = the fetus is preparing for escape from its niche </a:t>
            </a:r>
          </a:p>
          <a:p>
            <a:r>
              <a:rPr lang="en-US" sz="2800" dirty="0"/>
              <a:t>There is no counterpart for this phenomenon in any other comparable phenomenon – neither for grafts nor for tumors</a:t>
            </a:r>
          </a:p>
          <a:p>
            <a:endParaRPr lang="en-US" dirty="0"/>
          </a:p>
        </p:txBody>
      </p:sp>
      <p:sp>
        <p:nvSpPr>
          <p:cNvPr id="4" name="Slide Number Placeholder 3">
            <a:extLst>
              <a:ext uri="{FF2B5EF4-FFF2-40B4-BE49-F238E27FC236}">
                <a16:creationId xmlns:a16="http://schemas.microsoft.com/office/drawing/2014/main" id="{56DDC80B-B49D-4814-99FA-BF1EC164197B}"/>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35</a:t>
            </a:fld>
            <a:endParaRPr lang="en-US" altLang="en-US">
              <a:solidFill>
                <a:srgbClr val="000000"/>
              </a:solidFill>
            </a:endParaRPr>
          </a:p>
        </p:txBody>
      </p:sp>
      <p:pic>
        <p:nvPicPr>
          <p:cNvPr id="5" name="Picture 4">
            <a:extLst>
              <a:ext uri="{FF2B5EF4-FFF2-40B4-BE49-F238E27FC236}">
                <a16:creationId xmlns:a16="http://schemas.microsoft.com/office/drawing/2014/main" id="{0D194EEF-8438-4440-852C-A01FDF5F4D14}"/>
              </a:ext>
            </a:extLst>
          </p:cNvPr>
          <p:cNvPicPr>
            <a:picLocks noChangeAspect="1"/>
          </p:cNvPicPr>
          <p:nvPr/>
        </p:nvPicPr>
        <p:blipFill rotWithShape="1">
          <a:blip r:embed="rId3"/>
          <a:srcRect l="66488" t="35178" r="12154" b="5534"/>
          <a:stretch/>
        </p:blipFill>
        <p:spPr>
          <a:xfrm>
            <a:off x="6019800" y="1536698"/>
            <a:ext cx="3124200" cy="4875934"/>
          </a:xfrm>
          <a:prstGeom prst="rect">
            <a:avLst/>
          </a:prstGeom>
        </p:spPr>
      </p:pic>
    </p:spTree>
    <p:extLst>
      <p:ext uri="{BB962C8B-B14F-4D97-AF65-F5344CB8AC3E}">
        <p14:creationId xmlns:p14="http://schemas.microsoft.com/office/powerpoint/2010/main" val="2217615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261-B975-4CEF-BBC1-F9AF8B079B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746D57-1F6F-4AF5-B243-D485E69B090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5104E0D-7BD7-4D33-869E-0129472F4DC8}"/>
              </a:ext>
            </a:extLst>
          </p:cNvPr>
          <p:cNvSpPr>
            <a:spLocks noGrp="1"/>
          </p:cNvSpPr>
          <p:nvPr>
            <p:ph type="sldNum" sz="quarter" idx="12"/>
          </p:nvPr>
        </p:nvSpPr>
        <p:spPr/>
        <p:txBody>
          <a:bodyPr/>
          <a:lstStyle/>
          <a:p>
            <a:fld id="{6C357039-94DA-477E-A144-191DB9425DE8}" type="slidenum">
              <a:rPr lang="en-US" smtClean="0"/>
              <a:t>36</a:t>
            </a:fld>
            <a:endParaRPr lang="en-US"/>
          </a:p>
        </p:txBody>
      </p:sp>
      <p:pic>
        <p:nvPicPr>
          <p:cNvPr id="5" name="Picture 4">
            <a:extLst>
              <a:ext uri="{FF2B5EF4-FFF2-40B4-BE49-F238E27FC236}">
                <a16:creationId xmlns:a16="http://schemas.microsoft.com/office/drawing/2014/main" id="{965ADCE7-F07A-4057-A94B-A311DA7CB680}"/>
              </a:ext>
            </a:extLst>
          </p:cNvPr>
          <p:cNvPicPr>
            <a:picLocks noChangeAspect="1"/>
          </p:cNvPicPr>
          <p:nvPr/>
        </p:nvPicPr>
        <p:blipFill rotWithShape="1">
          <a:blip r:embed="rId3"/>
          <a:srcRect r="26667"/>
          <a:stretch/>
        </p:blipFill>
        <p:spPr>
          <a:xfrm>
            <a:off x="152400" y="38966"/>
            <a:ext cx="8839200" cy="6780068"/>
          </a:xfrm>
          <a:prstGeom prst="rect">
            <a:avLst/>
          </a:prstGeom>
        </p:spPr>
      </p:pic>
      <p:sp>
        <p:nvSpPr>
          <p:cNvPr id="6" name="TextBox 5">
            <a:extLst>
              <a:ext uri="{FF2B5EF4-FFF2-40B4-BE49-F238E27FC236}">
                <a16:creationId xmlns:a16="http://schemas.microsoft.com/office/drawing/2014/main" id="{08BE7185-AA7F-4001-A221-67FD971C0127}"/>
              </a:ext>
            </a:extLst>
          </p:cNvPr>
          <p:cNvSpPr txBox="1"/>
          <p:nvPr/>
        </p:nvSpPr>
        <p:spPr>
          <a:xfrm>
            <a:off x="381000" y="569019"/>
            <a:ext cx="5257800" cy="584775"/>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Elselijn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Kingma</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834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A16D-100A-4272-8462-6EF40F5361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A13BE6-4CD0-4559-8017-20B1CFF12077}"/>
              </a:ext>
            </a:extLst>
          </p:cNvPr>
          <p:cNvSpPr>
            <a:spLocks noGrp="1"/>
          </p:cNvSpPr>
          <p:nvPr>
            <p:ph idx="1"/>
          </p:nvPr>
        </p:nvSpPr>
        <p:spPr>
          <a:xfrm>
            <a:off x="381000" y="3401291"/>
            <a:ext cx="8513618" cy="2996407"/>
          </a:xfrm>
        </p:spPr>
        <p:txBody>
          <a:bodyPr>
            <a:normAutofit/>
          </a:bodyPr>
          <a:lstStyle/>
          <a:p>
            <a:pPr marL="0" indent="0">
              <a:buNone/>
            </a:pPr>
            <a:r>
              <a:rPr lang="en-US" sz="3600" dirty="0"/>
              <a:t>In this paper I argue that … fetuses/embryos are Lady-Parts: part of the maternal organism from implantation up until birth. </a:t>
            </a:r>
          </a:p>
        </p:txBody>
      </p:sp>
      <p:pic>
        <p:nvPicPr>
          <p:cNvPr id="5" name="Picture 4">
            <a:extLst>
              <a:ext uri="{FF2B5EF4-FFF2-40B4-BE49-F238E27FC236}">
                <a16:creationId xmlns:a16="http://schemas.microsoft.com/office/drawing/2014/main" id="{9972D3EF-0409-4B8D-86E4-0A342842C9DA}"/>
              </a:ext>
            </a:extLst>
          </p:cNvPr>
          <p:cNvPicPr>
            <a:picLocks noChangeAspect="1"/>
          </p:cNvPicPr>
          <p:nvPr/>
        </p:nvPicPr>
        <p:blipFill rotWithShape="1">
          <a:blip r:embed="rId2"/>
          <a:srcRect l="1" t="18812" r="41748" b="72598"/>
          <a:stretch/>
        </p:blipFill>
        <p:spPr>
          <a:xfrm>
            <a:off x="0" y="228601"/>
            <a:ext cx="9190446" cy="762000"/>
          </a:xfrm>
          <a:prstGeom prst="rect">
            <a:avLst/>
          </a:prstGeom>
        </p:spPr>
      </p:pic>
      <p:pic>
        <p:nvPicPr>
          <p:cNvPr id="6" name="Picture 5">
            <a:extLst>
              <a:ext uri="{FF2B5EF4-FFF2-40B4-BE49-F238E27FC236}">
                <a16:creationId xmlns:a16="http://schemas.microsoft.com/office/drawing/2014/main" id="{484D8645-BB90-4D5D-8F98-545AD9450D61}"/>
              </a:ext>
            </a:extLst>
          </p:cNvPr>
          <p:cNvPicPr>
            <a:picLocks noChangeAspect="1"/>
          </p:cNvPicPr>
          <p:nvPr/>
        </p:nvPicPr>
        <p:blipFill rotWithShape="1">
          <a:blip r:embed="rId2"/>
          <a:srcRect l="1" t="60892" r="41748" b="12944"/>
          <a:stretch/>
        </p:blipFill>
        <p:spPr>
          <a:xfrm>
            <a:off x="0" y="990600"/>
            <a:ext cx="8763000" cy="2212880"/>
          </a:xfrm>
          <a:prstGeom prst="rect">
            <a:avLst/>
          </a:prstGeom>
        </p:spPr>
      </p:pic>
      <p:sp>
        <p:nvSpPr>
          <p:cNvPr id="8" name="Slide Number Placeholder 7">
            <a:extLst>
              <a:ext uri="{FF2B5EF4-FFF2-40B4-BE49-F238E27FC236}">
                <a16:creationId xmlns:a16="http://schemas.microsoft.com/office/drawing/2014/main" id="{26E7504E-D619-41A7-B4ED-7F3D6F1829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9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128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7243-A117-4EC5-A8E7-A2C9E14E08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C91B2A-ECFD-47DF-917D-99C3445C01B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E3E2B27-2780-4D39-B6CB-6F2C1F62944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8532863B-C350-4AE8-A03C-81F4537A6FDF}"/>
              </a:ext>
            </a:extLst>
          </p:cNvPr>
          <p:cNvPicPr>
            <a:picLocks noChangeAspect="1"/>
          </p:cNvPicPr>
          <p:nvPr/>
        </p:nvPicPr>
        <p:blipFill rotWithShape="1">
          <a:blip r:embed="rId3"/>
          <a:srcRect l="8334" t="14427" r="39167" b="18049"/>
          <a:stretch/>
        </p:blipFill>
        <p:spPr>
          <a:xfrm>
            <a:off x="24351" y="-5890"/>
            <a:ext cx="9112408" cy="6589252"/>
          </a:xfrm>
          <a:prstGeom prst="rect">
            <a:avLst/>
          </a:prstGeom>
        </p:spPr>
      </p:pic>
    </p:spTree>
    <p:extLst>
      <p:ext uri="{BB962C8B-B14F-4D97-AF65-F5344CB8AC3E}">
        <p14:creationId xmlns:p14="http://schemas.microsoft.com/office/powerpoint/2010/main" val="1323873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B852-95C4-4F3D-82D4-3B3808961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41AA02-5877-4BC6-9B52-FBE502FABE40}"/>
              </a:ext>
            </a:extLst>
          </p:cNvPr>
          <p:cNvSpPr>
            <a:spLocks noGrp="1"/>
          </p:cNvSpPr>
          <p:nvPr>
            <p:ph idx="1"/>
          </p:nvPr>
        </p:nvSpPr>
        <p:spPr/>
        <p:txBody>
          <a:bodyPr/>
          <a:lstStyle/>
          <a:p>
            <a:r>
              <a:rPr lang="en-US" dirty="0"/>
              <a:t>Semantic clustering of significantly overrepresented GO terms in differentially expressed genes</a:t>
            </a:r>
          </a:p>
        </p:txBody>
      </p:sp>
      <p:sp>
        <p:nvSpPr>
          <p:cNvPr id="4" name="Slide Number Placeholder 3">
            <a:extLst>
              <a:ext uri="{FF2B5EF4-FFF2-40B4-BE49-F238E27FC236}">
                <a16:creationId xmlns:a16="http://schemas.microsoft.com/office/drawing/2014/main" id="{77D51C08-57EA-4413-A5CC-62512A54BD1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098" name="Picture 2" descr="Fig. 4.">
            <a:extLst>
              <a:ext uri="{FF2B5EF4-FFF2-40B4-BE49-F238E27FC236}">
                <a16:creationId xmlns:a16="http://schemas.microsoft.com/office/drawing/2014/main" id="{0A8DBFCA-6DF7-4BD0-9C8E-7B66A1BA97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162"/>
          <a:stretch/>
        </p:blipFill>
        <p:spPr bwMode="auto">
          <a:xfrm>
            <a:off x="42621" y="1"/>
            <a:ext cx="9049115"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BAF211-A940-41B3-B5FD-9AFA051E7E52}"/>
              </a:ext>
            </a:extLst>
          </p:cNvPr>
          <p:cNvSpPr txBox="1"/>
          <p:nvPr/>
        </p:nvSpPr>
        <p:spPr>
          <a:xfrm>
            <a:off x="985778" y="4280883"/>
            <a:ext cx="716280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Semantic clustering of significantly overrepresented Gene Ontology terms in differentially expressed genes </a:t>
            </a:r>
            <a:endParaRPr kumimoji="0" lang="en-US" sz="3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19602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487B-65B5-43DF-9532-8648C35D95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F0D653-CBD9-482A-B559-DE02C04C786E}"/>
              </a:ext>
            </a:extLst>
          </p:cNvPr>
          <p:cNvSpPr>
            <a:spLocks noGrp="1"/>
          </p:cNvSpPr>
          <p:nvPr>
            <p:ph idx="1"/>
          </p:nvPr>
        </p:nvSpPr>
        <p:spPr>
          <a:xfrm>
            <a:off x="302492" y="3499824"/>
            <a:ext cx="8610600" cy="1781678"/>
          </a:xfrm>
        </p:spPr>
        <p:txBody>
          <a:bodyPr/>
          <a:lstStyle/>
          <a:p>
            <a:endParaRPr lang="en-US" sz="2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9FC480-5BE3-4EE9-AD73-9ADE9D7E88D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E89A67B4-3A92-47C3-88EB-0EDB20C87EAD}"/>
              </a:ext>
            </a:extLst>
          </p:cNvPr>
          <p:cNvPicPr>
            <a:picLocks noChangeAspect="1"/>
          </p:cNvPicPr>
          <p:nvPr/>
        </p:nvPicPr>
        <p:blipFill rotWithShape="1">
          <a:blip r:embed="rId3"/>
          <a:srcRect l="30730" t="15964" r="17708" b="52114"/>
          <a:stretch/>
        </p:blipFill>
        <p:spPr>
          <a:xfrm>
            <a:off x="-32084" y="136523"/>
            <a:ext cx="9215586" cy="3521077"/>
          </a:xfrm>
          <a:prstGeom prst="rect">
            <a:avLst/>
          </a:prstGeom>
        </p:spPr>
      </p:pic>
      <p:sp>
        <p:nvSpPr>
          <p:cNvPr id="6" name="TextBox 5">
            <a:extLst>
              <a:ext uri="{FF2B5EF4-FFF2-40B4-BE49-F238E27FC236}">
                <a16:creationId xmlns:a16="http://schemas.microsoft.com/office/drawing/2014/main" id="{07CEFA1A-260A-4D05-9ECC-4AB68057CFC6}"/>
              </a:ext>
            </a:extLst>
          </p:cNvPr>
          <p:cNvSpPr txBox="1"/>
          <p:nvPr/>
        </p:nvSpPr>
        <p:spPr>
          <a:xfrm>
            <a:off x="6886575" y="1555752"/>
            <a:ext cx="146685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66"/>
                </a:solidFill>
                <a:effectLst/>
                <a:uLnTx/>
                <a:uFillTx/>
                <a:latin typeface="Times New Roman" pitchFamily="18" charset="0"/>
                <a:ea typeface="+mn-ea"/>
                <a:cs typeface="+mn-cs"/>
              </a:rPr>
              <a:t>2018</a:t>
            </a:r>
          </a:p>
        </p:txBody>
      </p:sp>
      <p:pic>
        <p:nvPicPr>
          <p:cNvPr id="7" name="Picture 6">
            <a:extLst>
              <a:ext uri="{FF2B5EF4-FFF2-40B4-BE49-F238E27FC236}">
                <a16:creationId xmlns:a16="http://schemas.microsoft.com/office/drawing/2014/main" id="{578EAC61-86C5-4248-BD87-D909C425CF3B}"/>
              </a:ext>
            </a:extLst>
          </p:cNvPr>
          <p:cNvPicPr>
            <a:picLocks noChangeAspect="1"/>
          </p:cNvPicPr>
          <p:nvPr/>
        </p:nvPicPr>
        <p:blipFill rotWithShape="1">
          <a:blip r:embed="rId3"/>
          <a:srcRect l="27500" t="54677" r="14167" b="36660"/>
          <a:stretch/>
        </p:blipFill>
        <p:spPr>
          <a:xfrm>
            <a:off x="-32084" y="3429000"/>
            <a:ext cx="9215585" cy="769441"/>
          </a:xfrm>
          <a:prstGeom prst="rect">
            <a:avLst/>
          </a:prstGeom>
        </p:spPr>
      </p:pic>
    </p:spTree>
    <p:extLst>
      <p:ext uri="{BB962C8B-B14F-4D97-AF65-F5344CB8AC3E}">
        <p14:creationId xmlns:p14="http://schemas.microsoft.com/office/powerpoint/2010/main" val="1962966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B852-95C4-4F3D-82D4-3B3808961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41AA02-5877-4BC6-9B52-FBE502FABE40}"/>
              </a:ext>
            </a:extLst>
          </p:cNvPr>
          <p:cNvSpPr>
            <a:spLocks noGrp="1"/>
          </p:cNvSpPr>
          <p:nvPr>
            <p:ph idx="1"/>
          </p:nvPr>
        </p:nvSpPr>
        <p:spPr/>
        <p:txBody>
          <a:bodyPr/>
          <a:lstStyle/>
          <a:p>
            <a:r>
              <a:rPr lang="en-US" dirty="0"/>
              <a:t>Semantic clustering of significantly overrepresented GO terms in differentially expressed genes</a:t>
            </a:r>
          </a:p>
        </p:txBody>
      </p:sp>
      <p:sp>
        <p:nvSpPr>
          <p:cNvPr id="4" name="Slide Number Placeholder 3">
            <a:extLst>
              <a:ext uri="{FF2B5EF4-FFF2-40B4-BE49-F238E27FC236}">
                <a16:creationId xmlns:a16="http://schemas.microsoft.com/office/drawing/2014/main" id="{77D51C08-57EA-4413-A5CC-62512A54BD1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098" name="Picture 2" descr="Fig. 4.">
            <a:extLst>
              <a:ext uri="{FF2B5EF4-FFF2-40B4-BE49-F238E27FC236}">
                <a16:creationId xmlns:a16="http://schemas.microsoft.com/office/drawing/2014/main" id="{0A8DBFCA-6DF7-4BD0-9C8E-7B66A1BA97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69" t="48255" b="3386"/>
          <a:stretch/>
        </p:blipFill>
        <p:spPr bwMode="auto">
          <a:xfrm>
            <a:off x="257175" y="-61738"/>
            <a:ext cx="9135842" cy="7681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g. 4.">
            <a:extLst>
              <a:ext uri="{FF2B5EF4-FFF2-40B4-BE49-F238E27FC236}">
                <a16:creationId xmlns:a16="http://schemas.microsoft.com/office/drawing/2014/main" id="{25492E31-C8A0-4F2F-8AF2-06C0402C3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56" t="57529" b="20427"/>
          <a:stretch/>
        </p:blipFill>
        <p:spPr bwMode="auto">
          <a:xfrm>
            <a:off x="19050" y="720402"/>
            <a:ext cx="10399987" cy="61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180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B852-95C4-4F3D-82D4-3B3808961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41AA02-5877-4BC6-9B52-FBE502FABE4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7D51C08-57EA-4413-A5CC-62512A54BD1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9218" name="Picture 2" descr="Image result for opossum">
            <a:extLst>
              <a:ext uri="{FF2B5EF4-FFF2-40B4-BE49-F238E27FC236}">
                <a16:creationId xmlns:a16="http://schemas.microsoft.com/office/drawing/2014/main" id="{AE1F7AB0-B260-42E6-B98E-0C5A105BAD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0"/>
            <a:ext cx="8353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71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B70E-44FB-42E2-94E4-5DCE82DCF0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0E289B-E6CE-48D5-92FB-585F780F969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E2AE581-B64B-4A3F-9B20-B32747EE16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EDE313-6F73-7649-8AD7-7AD49C2AADEB}" type="slidenum">
              <a:rPr kumimoji="0" lang="en-US" sz="1050" b="1" i="0" u="none" strike="noStrike" kern="1200" cap="none" spc="0" normalizeH="0" baseline="0" noProof="0" smtClean="0">
                <a:ln>
                  <a:noFill/>
                </a:ln>
                <a:solidFill>
                  <a:srgbClr val="000066"/>
                </a:solidFill>
                <a:effectLst/>
                <a:uLnTx/>
                <a:uFillTx/>
                <a:latin typeface="Georgia"/>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050" b="1" i="0" u="none" strike="noStrike" kern="1200" cap="none" spc="0" normalizeH="0" baseline="0" noProof="0">
              <a:ln>
                <a:noFill/>
              </a:ln>
              <a:solidFill>
                <a:srgbClr val="000066"/>
              </a:solidFill>
              <a:effectLst/>
              <a:uLnTx/>
              <a:uFillTx/>
              <a:latin typeface="Georgia"/>
              <a:ea typeface="ＭＳ Ｐゴシック"/>
            </a:endParaRPr>
          </a:p>
        </p:txBody>
      </p:sp>
      <p:pic>
        <p:nvPicPr>
          <p:cNvPr id="6146" name="Picture 2" descr="https://www.pnas.org/content/pnas/114/32/E6566/F8.large.jpg?width=800&amp;height=600&amp;carousel=1">
            <a:extLst>
              <a:ext uri="{FF2B5EF4-FFF2-40B4-BE49-F238E27FC236}">
                <a16:creationId xmlns:a16="http://schemas.microsoft.com/office/drawing/2014/main" id="{05B20BAA-1E30-4C25-ACFE-4E72BAAAB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238"/>
            <a:ext cx="9144000" cy="28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145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1D0B-96B3-4947-88A3-4787CC9794FA}"/>
              </a:ext>
            </a:extLst>
          </p:cNvPr>
          <p:cNvSpPr>
            <a:spLocks noGrp="1"/>
          </p:cNvSpPr>
          <p:nvPr>
            <p:ph type="title"/>
          </p:nvPr>
        </p:nvSpPr>
        <p:spPr/>
        <p:txBody>
          <a:bodyPr>
            <a:normAutofit/>
          </a:bodyPr>
          <a:lstStyle/>
          <a:p>
            <a:r>
              <a:rPr lang="en-US" sz="6000" dirty="0"/>
              <a:t>Wallaby</a:t>
            </a:r>
          </a:p>
        </p:txBody>
      </p:sp>
      <p:sp>
        <p:nvSpPr>
          <p:cNvPr id="3" name="Content Placeholder 2">
            <a:extLst>
              <a:ext uri="{FF2B5EF4-FFF2-40B4-BE49-F238E27FC236}">
                <a16:creationId xmlns:a16="http://schemas.microsoft.com/office/drawing/2014/main" id="{AFF4072E-2F62-4C4F-AD7B-C271051BA6D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37A8B3D-644F-4AF1-BCDB-BCBEE856F7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B39C2-1989-5349-9A41-57B7D7258BC1}"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9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660DA135-2521-4B7B-8935-05C9BFE96771}"/>
              </a:ext>
            </a:extLst>
          </p:cNvPr>
          <p:cNvPicPr>
            <a:picLocks noChangeAspect="1"/>
          </p:cNvPicPr>
          <p:nvPr/>
        </p:nvPicPr>
        <p:blipFill rotWithShape="1">
          <a:blip r:embed="rId2"/>
          <a:srcRect l="38333" t="35178" r="33334" b="35178"/>
          <a:stretch/>
        </p:blipFill>
        <p:spPr>
          <a:xfrm>
            <a:off x="491055" y="1417638"/>
            <a:ext cx="8004490" cy="4708527"/>
          </a:xfrm>
          <a:prstGeom prst="rect">
            <a:avLst/>
          </a:prstGeom>
        </p:spPr>
      </p:pic>
    </p:spTree>
    <p:extLst>
      <p:ext uri="{BB962C8B-B14F-4D97-AF65-F5344CB8AC3E}">
        <p14:creationId xmlns:p14="http://schemas.microsoft.com/office/powerpoint/2010/main" val="3762984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217D0F9-246F-4EE6-B831-2C1A43DBDF3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8" name="Media1">
            <a:hlinkClick r:id="" action="ppaction://media"/>
            <a:extLst>
              <a:ext uri="{FF2B5EF4-FFF2-40B4-BE49-F238E27FC236}">
                <a16:creationId xmlns:a16="http://schemas.microsoft.com/office/drawing/2014/main" id="{CDE5B846-29A7-4D5D-9C50-83E5E0D922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625" y="274638"/>
            <a:ext cx="9178625" cy="5211763"/>
          </a:xfrm>
        </p:spPr>
      </p:pic>
    </p:spTree>
    <p:extLst>
      <p:ext uri="{BB962C8B-B14F-4D97-AF65-F5344CB8AC3E}">
        <p14:creationId xmlns:p14="http://schemas.microsoft.com/office/powerpoint/2010/main" val="40999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1A5C-2993-41BF-897A-4A5E4DFCFA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FCACFA-535E-4BE1-BC8D-8B71A828B23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8C79120-5560-4C31-A941-13CAAEB4283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53E81437-F356-4BEF-BAAE-75472C000CE1}"/>
              </a:ext>
            </a:extLst>
          </p:cNvPr>
          <p:cNvPicPr>
            <a:picLocks noChangeAspect="1"/>
          </p:cNvPicPr>
          <p:nvPr/>
        </p:nvPicPr>
        <p:blipFill rotWithShape="1">
          <a:blip r:embed="rId3"/>
          <a:srcRect l="33333" t="32214" r="28333" b="29249"/>
          <a:stretch/>
        </p:blipFill>
        <p:spPr>
          <a:xfrm>
            <a:off x="257909" y="514351"/>
            <a:ext cx="8628181" cy="4876800"/>
          </a:xfrm>
          <a:prstGeom prst="rect">
            <a:avLst/>
          </a:prstGeom>
        </p:spPr>
      </p:pic>
    </p:spTree>
    <p:extLst>
      <p:ext uri="{BB962C8B-B14F-4D97-AF65-F5344CB8AC3E}">
        <p14:creationId xmlns:p14="http://schemas.microsoft.com/office/powerpoint/2010/main" val="2340232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41.media.tumblr.com/e43798b13f8d32c73db30d6564958e5b/tumblr_mv78soOgYo1sea2jeo4_5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8305800" cy="55372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AA802EF-58DC-442E-9CF7-0F1AA333F83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4203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F691-A193-47A2-9F21-1BCEC767FB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FB60EF-09D4-443C-8B48-A3A3DBD58A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DD8B73F-2373-4D22-8A1A-022CB322B15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8BBA10AC-4363-4656-82E6-91AB402476F4}"/>
              </a:ext>
            </a:extLst>
          </p:cNvPr>
          <p:cNvPicPr>
            <a:picLocks noChangeAspect="1"/>
          </p:cNvPicPr>
          <p:nvPr/>
        </p:nvPicPr>
        <p:blipFill rotWithShape="1">
          <a:blip r:embed="rId2"/>
          <a:srcRect l="33333" t="30730" r="28333" b="27768"/>
          <a:stretch/>
        </p:blipFill>
        <p:spPr>
          <a:xfrm>
            <a:off x="457200" y="457200"/>
            <a:ext cx="8229600" cy="5009324"/>
          </a:xfrm>
          <a:prstGeom prst="rect">
            <a:avLst/>
          </a:prstGeom>
        </p:spPr>
      </p:pic>
    </p:spTree>
    <p:extLst>
      <p:ext uri="{BB962C8B-B14F-4D97-AF65-F5344CB8AC3E}">
        <p14:creationId xmlns:p14="http://schemas.microsoft.com/office/powerpoint/2010/main" val="816914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4555-C161-4747-BFD7-5B01C70E5F5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72B9245-0C3F-47A9-ADD5-24967F857107}"/>
              </a:ext>
            </a:extLst>
          </p:cNvPr>
          <p:cNvPicPr>
            <a:picLocks noGrp="1" noChangeAspect="1"/>
          </p:cNvPicPr>
          <p:nvPr>
            <p:ph idx="1"/>
          </p:nvPr>
        </p:nvPicPr>
        <p:blipFill rotWithShape="1">
          <a:blip r:embed="rId3"/>
          <a:srcRect l="34855" t="31990" r="30122" b="27603"/>
          <a:stretch/>
        </p:blipFill>
        <p:spPr>
          <a:xfrm>
            <a:off x="457200" y="533400"/>
            <a:ext cx="8001000" cy="5189838"/>
          </a:xfrm>
          <a:prstGeom prst="rect">
            <a:avLst/>
          </a:prstGeom>
        </p:spPr>
      </p:pic>
      <p:sp>
        <p:nvSpPr>
          <p:cNvPr id="4" name="Slide Number Placeholder 3">
            <a:extLst>
              <a:ext uri="{FF2B5EF4-FFF2-40B4-BE49-F238E27FC236}">
                <a16:creationId xmlns:a16="http://schemas.microsoft.com/office/drawing/2014/main" id="{DC654A6C-4116-49FC-8222-92F2C6576A9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8590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C7B3-7D84-48EB-8D3D-B5A78967FB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ED9198-09DC-43D7-AB10-98A749D0C1A9}"/>
              </a:ext>
            </a:extLst>
          </p:cNvPr>
          <p:cNvPicPr>
            <a:picLocks noGrp="1" noChangeAspect="1"/>
          </p:cNvPicPr>
          <p:nvPr>
            <p:ph idx="1"/>
          </p:nvPr>
        </p:nvPicPr>
        <p:blipFill rotWithShape="1">
          <a:blip r:embed="rId3"/>
          <a:srcRect l="31069" t="25255" r="25389" b="27604"/>
          <a:stretch/>
        </p:blipFill>
        <p:spPr>
          <a:xfrm>
            <a:off x="484094" y="685800"/>
            <a:ext cx="8262258" cy="5029200"/>
          </a:xfrm>
          <a:prstGeom prst="rect">
            <a:avLst/>
          </a:prstGeom>
        </p:spPr>
      </p:pic>
      <p:sp>
        <p:nvSpPr>
          <p:cNvPr id="4" name="Slide Number Placeholder 3">
            <a:extLst>
              <a:ext uri="{FF2B5EF4-FFF2-40B4-BE49-F238E27FC236}">
                <a16:creationId xmlns:a16="http://schemas.microsoft.com/office/drawing/2014/main" id="{65FF0B05-0162-418F-9BD8-90849C4BFAF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867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487B-65B5-43DF-9532-8648C35D95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F0D653-CBD9-482A-B559-DE02C04C786E}"/>
              </a:ext>
            </a:extLst>
          </p:cNvPr>
          <p:cNvSpPr>
            <a:spLocks noGrp="1"/>
          </p:cNvSpPr>
          <p:nvPr>
            <p:ph idx="1"/>
          </p:nvPr>
        </p:nvSpPr>
        <p:spPr>
          <a:xfrm>
            <a:off x="302492" y="3499824"/>
            <a:ext cx="8610600" cy="1781678"/>
          </a:xfrm>
        </p:spPr>
        <p:txBody>
          <a:bodyPr/>
          <a:lstStyle/>
          <a:p>
            <a:r>
              <a:rPr lang="en-US" sz="2800" dirty="0"/>
              <a:t>	</a:t>
            </a:r>
            <a:r>
              <a:rPr lang="en-US" sz="3200" dirty="0">
                <a:latin typeface="Times New Roman" panose="02020603050405020304" pitchFamily="18" charset="0"/>
                <a:cs typeface="Times New Roman" panose="02020603050405020304" pitchFamily="18" charset="0"/>
              </a:rPr>
              <a:t>This article argues that a particular metaphysical model permeates cultural practices surrounding pregnancy: the </a:t>
            </a:r>
            <a:r>
              <a:rPr lang="en-US" sz="3200" dirty="0" err="1">
                <a:latin typeface="Times New Roman" panose="02020603050405020304" pitchFamily="18" charset="0"/>
                <a:cs typeface="Times New Roman" panose="02020603050405020304" pitchFamily="18" charset="0"/>
              </a:rPr>
              <a:t>foetal</a:t>
            </a:r>
            <a:r>
              <a:rPr lang="en-US" sz="3200" dirty="0">
                <a:latin typeface="Times New Roman" panose="02020603050405020304" pitchFamily="18" charset="0"/>
                <a:cs typeface="Times New Roman" panose="02020603050405020304" pitchFamily="18" charset="0"/>
              </a:rPr>
              <a:t> container model. Widespread uncritical reliance on this view of pregnancy has been highly detrimental to women’s liberty and reproductive autonomy.</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9FC480-5BE3-4EE9-AD73-9ADE9D7E88D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E89A67B4-3A92-47C3-88EB-0EDB20C87EAD}"/>
              </a:ext>
            </a:extLst>
          </p:cNvPr>
          <p:cNvPicPr>
            <a:picLocks noChangeAspect="1"/>
          </p:cNvPicPr>
          <p:nvPr/>
        </p:nvPicPr>
        <p:blipFill rotWithShape="1">
          <a:blip r:embed="rId3"/>
          <a:srcRect l="27500" t="15964" r="14167" b="52114"/>
          <a:stretch/>
        </p:blipFill>
        <p:spPr>
          <a:xfrm>
            <a:off x="0" y="136525"/>
            <a:ext cx="9215585" cy="2835276"/>
          </a:xfrm>
          <a:prstGeom prst="rect">
            <a:avLst/>
          </a:prstGeom>
        </p:spPr>
      </p:pic>
      <p:pic>
        <p:nvPicPr>
          <p:cNvPr id="7" name="Picture 6">
            <a:extLst>
              <a:ext uri="{FF2B5EF4-FFF2-40B4-BE49-F238E27FC236}">
                <a16:creationId xmlns:a16="http://schemas.microsoft.com/office/drawing/2014/main" id="{578EAC61-86C5-4248-BD87-D909C425CF3B}"/>
              </a:ext>
            </a:extLst>
          </p:cNvPr>
          <p:cNvPicPr>
            <a:picLocks noChangeAspect="1"/>
          </p:cNvPicPr>
          <p:nvPr/>
        </p:nvPicPr>
        <p:blipFill rotWithShape="1">
          <a:blip r:embed="rId3"/>
          <a:srcRect l="27500" t="54677" r="14167" b="36660"/>
          <a:stretch/>
        </p:blipFill>
        <p:spPr>
          <a:xfrm>
            <a:off x="0" y="2836500"/>
            <a:ext cx="9215585" cy="769441"/>
          </a:xfrm>
          <a:prstGeom prst="rect">
            <a:avLst/>
          </a:prstGeom>
        </p:spPr>
      </p:pic>
    </p:spTree>
    <p:extLst>
      <p:ext uri="{BB962C8B-B14F-4D97-AF65-F5344CB8AC3E}">
        <p14:creationId xmlns:p14="http://schemas.microsoft.com/office/powerpoint/2010/main" val="2684823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ADF3-32F9-4801-BFFB-F41C2D047E8E}"/>
              </a:ext>
            </a:extLst>
          </p:cNvPr>
          <p:cNvSpPr>
            <a:spLocks noGrp="1"/>
          </p:cNvSpPr>
          <p:nvPr>
            <p:ph type="title"/>
          </p:nvPr>
        </p:nvSpPr>
        <p:spPr/>
        <p:txBody>
          <a:bodyPr/>
          <a:lstStyle/>
          <a:p>
            <a:r>
              <a:rPr lang="en-US" dirty="0" err="1"/>
              <a:t>Elselijn’s</a:t>
            </a:r>
            <a:r>
              <a:rPr lang="en-US" dirty="0"/>
              <a:t> view would work only for </a:t>
            </a:r>
            <a:r>
              <a:rPr lang="en-US" i="1" dirty="0"/>
              <a:t>placental</a:t>
            </a:r>
            <a:r>
              <a:rPr lang="en-US" dirty="0"/>
              <a:t> mammals</a:t>
            </a:r>
          </a:p>
        </p:txBody>
      </p:sp>
      <p:sp>
        <p:nvSpPr>
          <p:cNvPr id="3" name="Content Placeholder 2">
            <a:extLst>
              <a:ext uri="{FF2B5EF4-FFF2-40B4-BE49-F238E27FC236}">
                <a16:creationId xmlns:a16="http://schemas.microsoft.com/office/drawing/2014/main" id="{23296467-BF2C-4C21-9473-6F060C04E4C7}"/>
              </a:ext>
            </a:extLst>
          </p:cNvPr>
          <p:cNvSpPr>
            <a:spLocks noGrp="1"/>
          </p:cNvSpPr>
          <p:nvPr>
            <p:ph idx="1"/>
          </p:nvPr>
        </p:nvSpPr>
        <p:spPr>
          <a:xfrm>
            <a:off x="609600" y="2057399"/>
            <a:ext cx="8229600" cy="4525963"/>
          </a:xfrm>
        </p:spPr>
        <p:txBody>
          <a:bodyPr/>
          <a:lstStyle/>
          <a:p>
            <a:r>
              <a:rPr lang="en-US" sz="3200" dirty="0"/>
              <a:t>Marsupials have no umbilical cord</a:t>
            </a:r>
          </a:p>
          <a:p>
            <a:r>
              <a:rPr lang="en-US" sz="3200" dirty="0"/>
              <a:t>But very early development of strong limbs for climbing</a:t>
            </a:r>
          </a:p>
        </p:txBody>
      </p:sp>
      <p:sp>
        <p:nvSpPr>
          <p:cNvPr id="4" name="Slide Number Placeholder 3">
            <a:extLst>
              <a:ext uri="{FF2B5EF4-FFF2-40B4-BE49-F238E27FC236}">
                <a16:creationId xmlns:a16="http://schemas.microsoft.com/office/drawing/2014/main" id="{E6402620-E6DD-4EB8-A64E-956A4131AC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11590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704" t="60288" r="32963" b="29177"/>
          <a:stretch/>
        </p:blipFill>
        <p:spPr>
          <a:xfrm>
            <a:off x="150819" y="2851150"/>
            <a:ext cx="8918960" cy="2882900"/>
          </a:xfrm>
          <a:prstGeom prst="rect">
            <a:avLst/>
          </a:prstGeom>
        </p:spPr>
      </p:pic>
      <p:pic>
        <p:nvPicPr>
          <p:cNvPr id="5" name="Picture 4"/>
          <p:cNvPicPr>
            <a:picLocks noChangeAspect="1"/>
          </p:cNvPicPr>
          <p:nvPr/>
        </p:nvPicPr>
        <p:blipFill rotWithShape="1">
          <a:blip r:embed="rId3"/>
          <a:srcRect l="3889" t="7613" r="55185" b="84321"/>
          <a:stretch/>
        </p:blipFill>
        <p:spPr>
          <a:xfrm>
            <a:off x="254001" y="857251"/>
            <a:ext cx="8534401" cy="946121"/>
          </a:xfrm>
          <a:prstGeom prst="rect">
            <a:avLst/>
          </a:prstGeom>
        </p:spPr>
      </p:pic>
      <p:pic>
        <p:nvPicPr>
          <p:cNvPr id="6" name="Picture 5"/>
          <p:cNvPicPr>
            <a:picLocks noChangeAspect="1"/>
          </p:cNvPicPr>
          <p:nvPr/>
        </p:nvPicPr>
        <p:blipFill rotWithShape="1">
          <a:blip r:embed="rId3"/>
          <a:srcRect l="32501" t="40835" r="30648" b="48272"/>
          <a:stretch/>
        </p:blipFill>
        <p:spPr>
          <a:xfrm>
            <a:off x="150820" y="1803371"/>
            <a:ext cx="6465881" cy="1075156"/>
          </a:xfrm>
          <a:prstGeom prst="rect">
            <a:avLst/>
          </a:prstGeom>
        </p:spPr>
      </p:pic>
      <p:sp>
        <p:nvSpPr>
          <p:cNvPr id="3" name="Slide Number Placeholder 2">
            <a:extLst>
              <a:ext uri="{FF2B5EF4-FFF2-40B4-BE49-F238E27FC236}">
                <a16:creationId xmlns:a16="http://schemas.microsoft.com/office/drawing/2014/main" id="{B36E1162-CC82-4BCD-B344-C87EAEEC15A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65693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6146" name="Picture 2" descr="The Evolution of the Atmospheric Diving Suit"/>
          <p:cNvPicPr>
            <a:picLocks noChangeAspect="1" noChangeArrowheads="1"/>
          </p:cNvPicPr>
          <p:nvPr/>
        </p:nvPicPr>
        <p:blipFill rotWithShape="1">
          <a:blip r:embed="rId3">
            <a:extLst>
              <a:ext uri="{28A0092B-C50C-407E-A947-70E740481C1C}">
                <a14:useLocalDpi xmlns:a14="http://schemas.microsoft.com/office/drawing/2010/main" val="0"/>
              </a:ext>
            </a:extLst>
          </a:blip>
          <a:srcRect t="8111" b="22611"/>
          <a:stretch/>
        </p:blipFill>
        <p:spPr bwMode="auto">
          <a:xfrm>
            <a:off x="1343777" y="100430"/>
            <a:ext cx="6456445" cy="682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30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4" y="393698"/>
            <a:ext cx="8837196" cy="781053"/>
          </a:xfrm>
        </p:spPr>
        <p:txBody>
          <a:bodyPr>
            <a:normAutofit/>
          </a:bodyPr>
          <a:lstStyle/>
          <a:p>
            <a:pPr algn="l"/>
            <a:r>
              <a:rPr lang="en-US" sz="4000" dirty="0" err="1">
                <a:latin typeface="Arial" panose="020B0604020202020204" pitchFamily="34" charset="0"/>
                <a:cs typeface="Arial" panose="020B0604020202020204" pitchFamily="34" charset="0"/>
              </a:rPr>
              <a:t>Elselijn</a:t>
            </a:r>
            <a:r>
              <a:rPr lang="en-US" sz="4000" dirty="0">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116304" y="1174752"/>
            <a:ext cx="4874796" cy="5683248"/>
          </a:xfrm>
        </p:spPr>
        <p:txBody>
          <a:bodyPr>
            <a:normAutofit fontScale="92500"/>
          </a:bodyPr>
          <a:lstStyle/>
          <a:p>
            <a:pPr marL="0" indent="0">
              <a:buNone/>
            </a:pPr>
            <a:r>
              <a:rPr lang="en-US" sz="4300" dirty="0"/>
              <a:t>the sum of foster, placenta and umbilical cord “grows directly into (or out of) the uterine wall, </a:t>
            </a:r>
            <a:r>
              <a:rPr lang="en-US" sz="4300" b="1" dirty="0"/>
              <a:t>just as a tail grows out of the cat</a:t>
            </a:r>
            <a:r>
              <a:rPr lang="en-US" sz="4300" dirty="0"/>
              <a:t>”</a:t>
            </a:r>
          </a:p>
          <a:p>
            <a:pPr marL="0" indent="0">
              <a:buNone/>
            </a:pPr>
            <a:r>
              <a:rPr lang="en-US" sz="4300" dirty="0"/>
              <a:t> </a:t>
            </a:r>
          </a:p>
          <a:p>
            <a:pPr marL="0" indent="0">
              <a:buNone/>
            </a:pPr>
            <a:r>
              <a:rPr lang="en-US" sz="3000" dirty="0"/>
              <a:t>(“Pregnant Mereology”, 2016)</a:t>
            </a:r>
          </a:p>
          <a:p>
            <a:pPr>
              <a:lnSpc>
                <a:spcPct val="110000"/>
              </a:lnSpc>
            </a:pPr>
            <a:endParaRPr lang="en-US" sz="4300" dirty="0"/>
          </a:p>
          <a:p>
            <a:pPr>
              <a:lnSpc>
                <a:spcPct val="110000"/>
              </a:lnSpc>
            </a:pPr>
            <a:endParaRPr lang="en-US" sz="4300" dirty="0"/>
          </a:p>
          <a:p>
            <a:endParaRPr lang="en-US" sz="2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7EDE313-6F73-7649-8AD7-7AD49C2AADEB}" type="slidenum">
              <a:rPr kumimoji="0" lang="en-US" sz="1050" b="0" i="0" u="none" strike="noStrike" kern="1200" cap="none" spc="0" normalizeH="0" baseline="0" noProof="0">
                <a:ln>
                  <a:noFill/>
                </a:ln>
                <a:solidFill>
                  <a:srgbClr val="323D43"/>
                </a:solidFill>
                <a:effectLst/>
                <a:uLnTx/>
                <a:uFillTx/>
                <a:latin typeface="Georgia"/>
                <a:ea typeface="ＭＳ Ｐゴシック"/>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a:ln>
                <a:noFill/>
              </a:ln>
              <a:solidFill>
                <a:srgbClr val="323D43"/>
              </a:solidFill>
              <a:effectLst/>
              <a:uLnTx/>
              <a:uFillTx/>
              <a:latin typeface="Georgia"/>
              <a:ea typeface="ＭＳ Ｐゴシック"/>
              <a:cs typeface="+mn-cs"/>
            </a:endParaRPr>
          </a:p>
        </p:txBody>
      </p:sp>
      <p:pic>
        <p:nvPicPr>
          <p:cNvPr id="6" name="Picture 2" descr="https://upload.wikimedia.org/wikipedia/commons/thumb/f/f1/Placenta.svg/2000px-Placenta.svg.png">
            <a:extLst>
              <a:ext uri="{FF2B5EF4-FFF2-40B4-BE49-F238E27FC236}">
                <a16:creationId xmlns:a16="http://schemas.microsoft.com/office/drawing/2014/main" id="{918C8C73-E8C5-46E6-94AE-7FC95F6D97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100" y="1346092"/>
            <a:ext cx="4038600" cy="416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07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ADF3-32F9-4801-BFFB-F41C2D047E8E}"/>
              </a:ext>
            </a:extLst>
          </p:cNvPr>
          <p:cNvSpPr>
            <a:spLocks noGrp="1"/>
          </p:cNvSpPr>
          <p:nvPr>
            <p:ph type="title"/>
          </p:nvPr>
        </p:nvSpPr>
        <p:spPr>
          <a:xfrm>
            <a:off x="628650" y="609600"/>
            <a:ext cx="8229600" cy="1143000"/>
          </a:xfrm>
        </p:spPr>
        <p:txBody>
          <a:bodyPr/>
          <a:lstStyle/>
          <a:p>
            <a:r>
              <a:rPr lang="en-US" dirty="0" err="1"/>
              <a:t>Elselijn’s</a:t>
            </a:r>
            <a:r>
              <a:rPr lang="en-US" dirty="0"/>
              <a:t> view</a:t>
            </a:r>
          </a:p>
        </p:txBody>
      </p:sp>
      <p:sp>
        <p:nvSpPr>
          <p:cNvPr id="3" name="Content Placeholder 2">
            <a:extLst>
              <a:ext uri="{FF2B5EF4-FFF2-40B4-BE49-F238E27FC236}">
                <a16:creationId xmlns:a16="http://schemas.microsoft.com/office/drawing/2014/main" id="{23296467-BF2C-4C21-9473-6F060C04E4C7}"/>
              </a:ext>
            </a:extLst>
          </p:cNvPr>
          <p:cNvSpPr>
            <a:spLocks noGrp="1"/>
          </p:cNvSpPr>
          <p:nvPr>
            <p:ph idx="1"/>
          </p:nvPr>
        </p:nvSpPr>
        <p:spPr>
          <a:xfrm>
            <a:off x="628650" y="2004219"/>
            <a:ext cx="8229600" cy="2849562"/>
          </a:xfrm>
        </p:spPr>
        <p:txBody>
          <a:bodyPr/>
          <a:lstStyle/>
          <a:p>
            <a:r>
              <a:rPr lang="en-US" sz="3200" dirty="0"/>
              <a:t>	</a:t>
            </a:r>
            <a:r>
              <a:rPr lang="en-US" sz="3600" dirty="0"/>
              <a:t>we are parts of our mother post-implantation and pre-birth, because we are connected to our mother (as any other organ is connected to its host) via the umbilical cord </a:t>
            </a:r>
          </a:p>
          <a:p>
            <a:endParaRPr lang="en-US" sz="3600" dirty="0"/>
          </a:p>
          <a:p>
            <a:pPr marL="571500" indent="-571500">
              <a:buFont typeface="Arial" panose="020B0604020202020204" pitchFamily="34" charset="0"/>
              <a:buChar char="•"/>
            </a:pPr>
            <a:r>
              <a:rPr lang="en-US" sz="3600" dirty="0"/>
              <a:t>Marsupials have no umbilical cord</a:t>
            </a:r>
            <a:endParaRPr lang="en-US" sz="3200" dirty="0"/>
          </a:p>
        </p:txBody>
      </p:sp>
      <p:sp>
        <p:nvSpPr>
          <p:cNvPr id="4" name="Slide Number Placeholder 3">
            <a:extLst>
              <a:ext uri="{FF2B5EF4-FFF2-40B4-BE49-F238E27FC236}">
                <a16:creationId xmlns:a16="http://schemas.microsoft.com/office/drawing/2014/main" id="{E6402620-E6DD-4EB8-A64E-956A4131AC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42348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kinds of mammals – three kinds of protection</a:t>
            </a:r>
          </a:p>
        </p:txBody>
      </p:sp>
      <p:sp>
        <p:nvSpPr>
          <p:cNvPr id="3" name="Content Placeholder 2"/>
          <p:cNvSpPr>
            <a:spLocks noGrp="1"/>
          </p:cNvSpPr>
          <p:nvPr>
            <p:ph idx="1"/>
          </p:nvPr>
        </p:nvSpPr>
        <p:spPr/>
        <p:txBody>
          <a:bodyPr/>
          <a:lstStyle/>
          <a:p>
            <a:pPr marL="300038" lvl="1" indent="0">
              <a:buNone/>
            </a:pPr>
            <a:r>
              <a:rPr lang="en-US" sz="4400" b="1" dirty="0"/>
              <a:t>placental</a:t>
            </a:r>
            <a:r>
              <a:rPr lang="en-US" sz="4400" dirty="0"/>
              <a:t> (wall of amniotic cavity)</a:t>
            </a:r>
          </a:p>
          <a:p>
            <a:pPr marL="300038" lvl="1" indent="0">
              <a:buNone/>
            </a:pPr>
            <a:r>
              <a:rPr lang="en-US" sz="4400" b="1" dirty="0"/>
              <a:t>marsupial</a:t>
            </a:r>
            <a:r>
              <a:rPr lang="en-US" sz="4400" dirty="0"/>
              <a:t> (pouch)</a:t>
            </a:r>
          </a:p>
          <a:p>
            <a:pPr marL="300038" lvl="1" indent="0">
              <a:buNone/>
            </a:pPr>
            <a:r>
              <a:rPr lang="en-US" sz="4400" b="1" dirty="0" err="1"/>
              <a:t>merotremes</a:t>
            </a:r>
            <a:r>
              <a:rPr lang="en-US" sz="4400" dirty="0"/>
              <a:t> (egg)</a:t>
            </a:r>
          </a:p>
          <a:p>
            <a:pPr marL="0" indent="0">
              <a:buNone/>
            </a:pPr>
            <a:endParaRPr lang="en-US" sz="3300"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30526E34-90C5-4B04-9873-00F2D026AD8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B39C2-1989-5349-9A41-57B7D7258BC1}"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9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9471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AutoShape 2" descr="Image result for placental monotreme marsupial"/>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9220" name="Picture 4" descr="http://biologos.org/uploads/blog-attachments/evolution-basics-assembling-vertebrate-body-plans-part-5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534"/>
            <a:ext cx="9495689" cy="433136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BFD19F5-2F2C-4D22-ADD2-AD1A380FB58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B39C2-1989-5349-9A41-57B7D7258BC1}"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9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3855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C552-8068-4BF3-A47E-3465C01F7462}"/>
              </a:ext>
            </a:extLst>
          </p:cNvPr>
          <p:cNvSpPr>
            <a:spLocks noGrp="1"/>
          </p:cNvSpPr>
          <p:nvPr>
            <p:ph type="title"/>
          </p:nvPr>
        </p:nvSpPr>
        <p:spPr/>
        <p:txBody>
          <a:bodyPr/>
          <a:lstStyle/>
          <a:p>
            <a:r>
              <a:rPr lang="en-US" dirty="0"/>
              <a:t>Amniotes</a:t>
            </a:r>
          </a:p>
        </p:txBody>
      </p:sp>
      <p:sp>
        <p:nvSpPr>
          <p:cNvPr id="3" name="Content Placeholder 2">
            <a:extLst>
              <a:ext uri="{FF2B5EF4-FFF2-40B4-BE49-F238E27FC236}">
                <a16:creationId xmlns:a16="http://schemas.microsoft.com/office/drawing/2014/main" id="{69DA1C05-B4DC-4FF7-A9CD-09882461674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8729667-2BC2-4030-A698-8E27EF6C309E}"/>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57</a:t>
            </a:fld>
            <a:endParaRPr lang="en-US" altLang="en-US">
              <a:solidFill>
                <a:srgbClr val="000000"/>
              </a:solidFill>
            </a:endParaRPr>
          </a:p>
        </p:txBody>
      </p:sp>
      <p:pic>
        <p:nvPicPr>
          <p:cNvPr id="5" name="Picture 4">
            <a:extLst>
              <a:ext uri="{FF2B5EF4-FFF2-40B4-BE49-F238E27FC236}">
                <a16:creationId xmlns:a16="http://schemas.microsoft.com/office/drawing/2014/main" id="{1132584A-29DA-463A-AEC1-129DA86BB59F}"/>
              </a:ext>
            </a:extLst>
          </p:cNvPr>
          <p:cNvPicPr>
            <a:picLocks noChangeAspect="1"/>
          </p:cNvPicPr>
          <p:nvPr/>
        </p:nvPicPr>
        <p:blipFill>
          <a:blip r:embed="rId3"/>
          <a:stretch>
            <a:fillRect/>
          </a:stretch>
        </p:blipFill>
        <p:spPr>
          <a:xfrm>
            <a:off x="571500" y="0"/>
            <a:ext cx="8001000" cy="6858000"/>
          </a:xfrm>
          <a:prstGeom prst="rect">
            <a:avLst/>
          </a:prstGeom>
        </p:spPr>
      </p:pic>
    </p:spTree>
    <p:extLst>
      <p:ext uri="{BB962C8B-B14F-4D97-AF65-F5344CB8AC3E}">
        <p14:creationId xmlns:p14="http://schemas.microsoft.com/office/powerpoint/2010/main" val="2479387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5A27-8397-46D8-8BDF-9A2AB17CF6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81BE2-E806-4C15-92EB-3689F317C62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D722B7-170E-4B59-9B94-3BFA3E59008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026" name="Picture 2" descr="https://www.nature.com/scitable/content/33175/10.1038_nature06936-f1_full.jpg">
            <a:extLst>
              <a:ext uri="{FF2B5EF4-FFF2-40B4-BE49-F238E27FC236}">
                <a16:creationId xmlns:a16="http://schemas.microsoft.com/office/drawing/2014/main" id="{04A98E67-1C59-4A3B-9DC7-7F442CF1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63" y="0"/>
            <a:ext cx="6338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651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D9E1-78F3-4E90-B1EB-9EAFF379EDCF}"/>
              </a:ext>
            </a:extLst>
          </p:cNvPr>
          <p:cNvSpPr>
            <a:spLocks noGrp="1"/>
          </p:cNvSpPr>
          <p:nvPr>
            <p:ph type="title"/>
          </p:nvPr>
        </p:nvSpPr>
        <p:spPr/>
        <p:txBody>
          <a:bodyPr/>
          <a:lstStyle/>
          <a:p>
            <a:r>
              <a:rPr lang="en-US" dirty="0"/>
              <a:t>Amniotes</a:t>
            </a:r>
          </a:p>
        </p:txBody>
      </p:sp>
      <p:sp>
        <p:nvSpPr>
          <p:cNvPr id="3" name="Content Placeholder 2">
            <a:extLst>
              <a:ext uri="{FF2B5EF4-FFF2-40B4-BE49-F238E27FC236}">
                <a16:creationId xmlns:a16="http://schemas.microsoft.com/office/drawing/2014/main" id="{D759DBCF-4C42-438D-86EA-C831C9364954}"/>
              </a:ext>
            </a:extLst>
          </p:cNvPr>
          <p:cNvSpPr>
            <a:spLocks noGrp="1"/>
          </p:cNvSpPr>
          <p:nvPr>
            <p:ph idx="1"/>
          </p:nvPr>
        </p:nvSpPr>
        <p:spPr/>
        <p:txBody>
          <a:bodyPr/>
          <a:lstStyle/>
          <a:p>
            <a:pPr indent="-28575"/>
            <a:r>
              <a:rPr lang="en-US" dirty="0"/>
              <a:t>	</a:t>
            </a:r>
            <a:r>
              <a:rPr lang="en-US" sz="3600" dirty="0"/>
              <a:t>Amniotes = lay their eggs on land or retain the fertilized egg within the mother</a:t>
            </a:r>
            <a:endParaRPr lang="en-US" dirty="0"/>
          </a:p>
        </p:txBody>
      </p:sp>
      <p:sp>
        <p:nvSpPr>
          <p:cNvPr id="4" name="Slide Number Placeholder 3">
            <a:extLst>
              <a:ext uri="{FF2B5EF4-FFF2-40B4-BE49-F238E27FC236}">
                <a16:creationId xmlns:a16="http://schemas.microsoft.com/office/drawing/2014/main" id="{0F48359B-7B17-4E39-9A9B-F46A981E462C}"/>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59</a:t>
            </a:fld>
            <a:endParaRPr lang="en-US" altLang="en-US">
              <a:solidFill>
                <a:srgbClr val="000000"/>
              </a:solidFill>
            </a:endParaRPr>
          </a:p>
        </p:txBody>
      </p:sp>
    </p:spTree>
    <p:extLst>
      <p:ext uri="{BB962C8B-B14F-4D97-AF65-F5344CB8AC3E}">
        <p14:creationId xmlns:p14="http://schemas.microsoft.com/office/powerpoint/2010/main" val="276203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487B-65B5-43DF-9532-8648C35D953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B99FC480-5BE3-4EE9-AD73-9ADE9D7E88D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05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E89A67B4-3A92-47C3-88EB-0EDB20C87EAD}"/>
              </a:ext>
            </a:extLst>
          </p:cNvPr>
          <p:cNvPicPr>
            <a:picLocks noChangeAspect="1"/>
          </p:cNvPicPr>
          <p:nvPr/>
        </p:nvPicPr>
        <p:blipFill rotWithShape="1">
          <a:blip r:embed="rId3"/>
          <a:srcRect l="27500" t="15964" r="14167" b="36660"/>
          <a:stretch/>
        </p:blipFill>
        <p:spPr>
          <a:xfrm>
            <a:off x="0" y="136524"/>
            <a:ext cx="9215585" cy="4207963"/>
          </a:xfrm>
          <a:prstGeom prst="rect">
            <a:avLst/>
          </a:prstGeom>
        </p:spPr>
      </p:pic>
      <p:sp>
        <p:nvSpPr>
          <p:cNvPr id="3" name="Content Placeholder 2">
            <a:extLst>
              <a:ext uri="{FF2B5EF4-FFF2-40B4-BE49-F238E27FC236}">
                <a16:creationId xmlns:a16="http://schemas.microsoft.com/office/drawing/2014/main" id="{65F0D653-CBD9-482A-B559-DE02C04C786E}"/>
              </a:ext>
            </a:extLst>
          </p:cNvPr>
          <p:cNvSpPr>
            <a:spLocks noGrp="1"/>
          </p:cNvSpPr>
          <p:nvPr>
            <p:ph idx="1"/>
          </p:nvPr>
        </p:nvSpPr>
        <p:spPr>
          <a:xfrm>
            <a:off x="0" y="3135394"/>
            <a:ext cx="9144000" cy="1781678"/>
          </a:xfrm>
          <a:solidFill>
            <a:schemeClr val="bg1"/>
          </a:solidFill>
        </p:spPr>
        <p:txBody>
          <a:bodyPr/>
          <a:lstStyle/>
          <a:p>
            <a:r>
              <a:rPr lang="en-US" sz="3200" dirty="0"/>
              <a:t>	… </a:t>
            </a:r>
            <a:r>
              <a:rPr lang="en-US" sz="3600" dirty="0">
                <a:latin typeface="Times New Roman" panose="02020603050405020304" pitchFamily="18" charset="0"/>
                <a:cs typeface="Times New Roman" panose="02020603050405020304" pitchFamily="18" charset="0"/>
              </a:rPr>
              <a:t>the only work which explicitly attempts to justify the </a:t>
            </a:r>
            <a:r>
              <a:rPr lang="en-US" sz="3600" dirty="0" err="1">
                <a:latin typeface="Times New Roman" panose="02020603050405020304" pitchFamily="18" charset="0"/>
                <a:cs typeface="Times New Roman" panose="02020603050405020304" pitchFamily="18" charset="0"/>
              </a:rPr>
              <a:t>foetal</a:t>
            </a:r>
            <a:r>
              <a:rPr lang="en-US" sz="3600" dirty="0">
                <a:latin typeface="Times New Roman" panose="02020603050405020304" pitchFamily="18" charset="0"/>
                <a:cs typeface="Times New Roman" panose="02020603050405020304" pitchFamily="18" charset="0"/>
              </a:rPr>
              <a:t> container model of pregnancy is </a:t>
            </a:r>
            <a:r>
              <a:rPr lang="en-US" sz="3600" dirty="0" err="1">
                <a:latin typeface="Times New Roman" panose="02020603050405020304" pitchFamily="18" charset="0"/>
                <a:cs typeface="Times New Roman" panose="02020603050405020304" pitchFamily="18" charset="0"/>
              </a:rPr>
              <a:t>Brogaard</a:t>
            </a:r>
            <a:r>
              <a:rPr lang="en-US" sz="3600" dirty="0">
                <a:latin typeface="Times New Roman" panose="02020603050405020304" pitchFamily="18" charset="0"/>
                <a:cs typeface="Times New Roman" panose="02020603050405020304" pitchFamily="18" charset="0"/>
              </a:rPr>
              <a:t> and Smith’s description of the maternal-</a:t>
            </a:r>
            <a:r>
              <a:rPr lang="en-US" sz="3600" dirty="0" err="1">
                <a:latin typeface="Times New Roman" panose="02020603050405020304" pitchFamily="18" charset="0"/>
                <a:cs typeface="Times New Roman" panose="02020603050405020304" pitchFamily="18" charset="0"/>
              </a:rPr>
              <a:t>foetal</a:t>
            </a:r>
            <a:r>
              <a:rPr lang="en-US" sz="3600" dirty="0">
                <a:latin typeface="Times New Roman" panose="02020603050405020304" pitchFamily="18" charset="0"/>
                <a:cs typeface="Times New Roman" panose="02020603050405020304" pitchFamily="18" charset="0"/>
              </a:rPr>
              <a:t> relationship as a ‘tenant-niche’ relation, comparing the gestating </a:t>
            </a:r>
            <a:r>
              <a:rPr lang="en-US" sz="3600" dirty="0" err="1">
                <a:latin typeface="Times New Roman" panose="02020603050405020304" pitchFamily="18" charset="0"/>
                <a:cs typeface="Times New Roman" panose="02020603050405020304" pitchFamily="18" charset="0"/>
              </a:rPr>
              <a:t>foetus</a:t>
            </a:r>
            <a:r>
              <a:rPr lang="en-US" sz="3600" dirty="0">
                <a:latin typeface="Times New Roman" panose="02020603050405020304" pitchFamily="18" charset="0"/>
                <a:cs typeface="Times New Roman" panose="02020603050405020304" pitchFamily="18" charset="0"/>
              </a:rPr>
              <a:t> to a ‘tub of yogurt’ in the refrigerator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239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gg yolk">
            <a:extLst>
              <a:ext uri="{FF2B5EF4-FFF2-40B4-BE49-F238E27FC236}">
                <a16:creationId xmlns:a16="http://schemas.microsoft.com/office/drawing/2014/main" id="{6E6AD115-7FC3-4C3A-B461-94280300E2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5900" y="94552"/>
            <a:ext cx="6172199" cy="6598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0C810C-2CE6-4782-A63D-BF48A11C1F94}"/>
              </a:ext>
            </a:extLst>
          </p:cNvPr>
          <p:cNvSpPr>
            <a:spLocks noGrp="1"/>
          </p:cNvSpPr>
          <p:nvPr>
            <p:ph type="title"/>
          </p:nvPr>
        </p:nvSpPr>
        <p:spPr/>
        <p:txBody>
          <a:bodyPr/>
          <a:lstStyle/>
          <a:p>
            <a:r>
              <a:rPr lang="en-US" sz="6000" dirty="0"/>
              <a:t>yolk</a:t>
            </a:r>
          </a:p>
        </p:txBody>
      </p:sp>
      <p:sp>
        <p:nvSpPr>
          <p:cNvPr id="4" name="Slide Number Placeholder 3">
            <a:extLst>
              <a:ext uri="{FF2B5EF4-FFF2-40B4-BE49-F238E27FC236}">
                <a16:creationId xmlns:a16="http://schemas.microsoft.com/office/drawing/2014/main" id="{418A96A6-1D54-441C-BFF4-0BC5C189194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27831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80CD-7D30-4F44-84A5-0EFB0F47EC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ED746-B361-4CF5-83A5-BE8CDBABAC9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5EEC659-F602-4BAC-9026-A7A8DE354E7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EA632A02-A97D-480D-9692-B45527C8AF43}"/>
              </a:ext>
            </a:extLst>
          </p:cNvPr>
          <p:cNvPicPr>
            <a:picLocks noChangeAspect="1"/>
          </p:cNvPicPr>
          <p:nvPr/>
        </p:nvPicPr>
        <p:blipFill rotWithShape="1">
          <a:blip r:embed="rId2"/>
          <a:srcRect l="36666" t="29249" r="39167" b="29250"/>
          <a:stretch/>
        </p:blipFill>
        <p:spPr>
          <a:xfrm>
            <a:off x="906237" y="-381000"/>
            <a:ext cx="7497531" cy="7238999"/>
          </a:xfrm>
          <a:prstGeom prst="rect">
            <a:avLst/>
          </a:prstGeom>
        </p:spPr>
      </p:pic>
    </p:spTree>
    <p:extLst>
      <p:ext uri="{BB962C8B-B14F-4D97-AF65-F5344CB8AC3E}">
        <p14:creationId xmlns:p14="http://schemas.microsoft.com/office/powerpoint/2010/main" val="2063210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439C-5C5B-4C79-9170-C103615040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0DBE7E-6BE7-4F75-9828-78197892BB8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F3B6C57-21D5-4617-88E1-3CE8E0EE75F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EA37FB8C-1068-4ECC-9EC2-CEAF8A636028}"/>
              </a:ext>
            </a:extLst>
          </p:cNvPr>
          <p:cNvPicPr>
            <a:picLocks noChangeAspect="1"/>
          </p:cNvPicPr>
          <p:nvPr/>
        </p:nvPicPr>
        <p:blipFill>
          <a:blip r:embed="rId3"/>
          <a:stretch>
            <a:fillRect/>
          </a:stretch>
        </p:blipFill>
        <p:spPr>
          <a:xfrm>
            <a:off x="457200" y="1219200"/>
            <a:ext cx="8621983" cy="4227220"/>
          </a:xfrm>
          <a:prstGeom prst="rect">
            <a:avLst/>
          </a:prstGeom>
        </p:spPr>
      </p:pic>
    </p:spTree>
    <p:extLst>
      <p:ext uri="{BB962C8B-B14F-4D97-AF65-F5344CB8AC3E}">
        <p14:creationId xmlns:p14="http://schemas.microsoft.com/office/powerpoint/2010/main" val="1811970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EBBB-F9A6-44FF-906D-4F8EC1B08732}"/>
              </a:ext>
            </a:extLst>
          </p:cNvPr>
          <p:cNvSpPr>
            <a:spLocks noGrp="1"/>
          </p:cNvSpPr>
          <p:nvPr>
            <p:ph type="title"/>
          </p:nvPr>
        </p:nvSpPr>
        <p:spPr>
          <a:xfrm>
            <a:off x="457200" y="274638"/>
            <a:ext cx="8229600" cy="457197"/>
          </a:xfrm>
        </p:spPr>
        <p:txBody>
          <a:bodyPr/>
          <a:lstStyle/>
          <a:p>
            <a:r>
              <a:rPr lang="en-US" dirty="0"/>
              <a:t>Reptile egg</a:t>
            </a:r>
          </a:p>
        </p:txBody>
      </p:sp>
      <p:sp>
        <p:nvSpPr>
          <p:cNvPr id="3" name="Content Placeholder 2">
            <a:extLst>
              <a:ext uri="{FF2B5EF4-FFF2-40B4-BE49-F238E27FC236}">
                <a16:creationId xmlns:a16="http://schemas.microsoft.com/office/drawing/2014/main" id="{F7D9989D-01E5-461F-868B-AA7DC091F7D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43E50CB-FE58-477F-B4A5-5386498401F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DEFFAEBB-FD69-4D8C-98D0-B9409709C2BD}"/>
              </a:ext>
            </a:extLst>
          </p:cNvPr>
          <p:cNvPicPr>
            <a:picLocks noChangeAspect="1"/>
          </p:cNvPicPr>
          <p:nvPr/>
        </p:nvPicPr>
        <p:blipFill>
          <a:blip r:embed="rId3"/>
          <a:stretch>
            <a:fillRect/>
          </a:stretch>
        </p:blipFill>
        <p:spPr>
          <a:xfrm>
            <a:off x="152400" y="874993"/>
            <a:ext cx="8771012" cy="5068607"/>
          </a:xfrm>
          <a:prstGeom prst="rect">
            <a:avLst/>
          </a:prstGeom>
        </p:spPr>
      </p:pic>
    </p:spTree>
    <p:extLst>
      <p:ext uri="{BB962C8B-B14F-4D97-AF65-F5344CB8AC3E}">
        <p14:creationId xmlns:p14="http://schemas.microsoft.com/office/powerpoint/2010/main" val="3903867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AutoShape 4" descr="Image result for human amniotic sac characteristics"/>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l" defTabSz="685800" fontAlgn="auto">
              <a:spcBef>
                <a:spcPts val="0"/>
              </a:spcBef>
              <a:spcAft>
                <a:spcPts val="0"/>
              </a:spcAft>
            </a:pPr>
            <a:endParaRPr lang="en-US" sz="1350" b="0">
              <a:solidFill>
                <a:prstClr val="black"/>
              </a:solidFill>
              <a:latin typeface="Calibri" panose="020F0502020204030204"/>
            </a:endParaRPr>
          </a:p>
        </p:txBody>
      </p:sp>
      <p:pic>
        <p:nvPicPr>
          <p:cNvPr id="5" name="Picture 4"/>
          <p:cNvPicPr>
            <a:picLocks noChangeAspect="1"/>
          </p:cNvPicPr>
          <p:nvPr/>
        </p:nvPicPr>
        <p:blipFill>
          <a:blip r:embed="rId3"/>
          <a:stretch>
            <a:fillRect/>
          </a:stretch>
        </p:blipFill>
        <p:spPr>
          <a:xfrm>
            <a:off x="7666" y="863203"/>
            <a:ext cx="6227669" cy="5143500"/>
          </a:xfrm>
          <a:prstGeom prst="rect">
            <a:avLst/>
          </a:prstGeom>
        </p:spPr>
      </p:pic>
      <p:sp>
        <p:nvSpPr>
          <p:cNvPr id="2" name="Title 1"/>
          <p:cNvSpPr>
            <a:spLocks noGrp="1"/>
          </p:cNvSpPr>
          <p:nvPr>
            <p:ph type="title"/>
          </p:nvPr>
        </p:nvSpPr>
        <p:spPr>
          <a:xfrm>
            <a:off x="6463934" y="2226469"/>
            <a:ext cx="2461703" cy="994172"/>
          </a:xfrm>
        </p:spPr>
        <p:txBody>
          <a:bodyPr>
            <a:noAutofit/>
          </a:bodyPr>
          <a:lstStyle/>
          <a:p>
            <a:r>
              <a:rPr lang="en-US" sz="3600" b="1" dirty="0"/>
              <a:t>crocodile egg</a:t>
            </a:r>
          </a:p>
        </p:txBody>
      </p:sp>
      <p:sp>
        <p:nvSpPr>
          <p:cNvPr id="7" name="Slide Number Placeholder 6">
            <a:extLst>
              <a:ext uri="{FF2B5EF4-FFF2-40B4-BE49-F238E27FC236}">
                <a16:creationId xmlns:a16="http://schemas.microsoft.com/office/drawing/2014/main" id="{A51F1454-750A-4461-B635-B66ED0D17041}"/>
              </a:ext>
            </a:extLst>
          </p:cNvPr>
          <p:cNvSpPr>
            <a:spLocks noGrp="1"/>
          </p:cNvSpPr>
          <p:nvPr>
            <p:ph type="sldNum" sz="quarter" idx="12"/>
          </p:nvPr>
        </p:nvSpPr>
        <p:spPr/>
        <p:txBody>
          <a:bodyPr/>
          <a:lstStyle/>
          <a:p>
            <a:fld id="{6C357039-94DA-477E-A144-191DB9425DE8}" type="slidenum">
              <a:rPr lang="en-US" smtClean="0"/>
              <a:t>64</a:t>
            </a:fld>
            <a:endParaRPr lang="en-US"/>
          </a:p>
        </p:txBody>
      </p:sp>
    </p:spTree>
    <p:extLst>
      <p:ext uri="{BB962C8B-B14F-4D97-AF65-F5344CB8AC3E}">
        <p14:creationId xmlns:p14="http://schemas.microsoft.com/office/powerpoint/2010/main" val="448696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Reptile and bird             Placental mammal</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122" name="Picture 2" descr="Description: extraembmemb"/>
          <p:cNvPicPr>
            <a:picLocks noChangeAspect="1" noChangeArrowheads="1"/>
          </p:cNvPicPr>
          <p:nvPr/>
        </p:nvPicPr>
        <p:blipFill rotWithShape="1">
          <a:blip r:embed="rId3">
            <a:extLst>
              <a:ext uri="{28A0092B-C50C-407E-A947-70E740481C1C}">
                <a14:useLocalDpi xmlns:a14="http://schemas.microsoft.com/office/drawing/2010/main" val="0"/>
              </a:ext>
            </a:extLst>
          </a:blip>
          <a:srcRect t="6194" r="2434"/>
          <a:stretch/>
        </p:blipFill>
        <p:spPr bwMode="auto">
          <a:xfrm>
            <a:off x="-172371" y="1659731"/>
            <a:ext cx="9316371" cy="47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41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Containment = protection</a:t>
            </a:r>
          </a:p>
        </p:txBody>
      </p:sp>
      <p:sp>
        <p:nvSpPr>
          <p:cNvPr id="3" name="Content Placeholder 2"/>
          <p:cNvSpPr>
            <a:spLocks noGrp="1"/>
          </p:cNvSpPr>
          <p:nvPr>
            <p:ph idx="1"/>
          </p:nvPr>
        </p:nvSpPr>
        <p:spPr>
          <a:xfrm>
            <a:off x="469232" y="838200"/>
            <a:ext cx="8674768" cy="3394472"/>
          </a:xfrm>
        </p:spPr>
        <p:txBody>
          <a:bodyPr/>
          <a:lstStyle/>
          <a:p>
            <a:pPr marL="0" indent="0"/>
            <a:r>
              <a:rPr lang="en-US" sz="2800" dirty="0"/>
              <a:t>For all mammals (and for all reptile and all birds) the pregnancy process is ontologically the same. In each case there is a capsule involved </a:t>
            </a:r>
          </a:p>
          <a:p>
            <a:pPr marL="514350" indent="-514350">
              <a:buAutoNum type="arabicPeriod"/>
            </a:pPr>
            <a:r>
              <a:rPr lang="en-US" sz="2800" dirty="0"/>
              <a:t>to keep the foster separate from, but close to, the mother, and</a:t>
            </a:r>
          </a:p>
          <a:p>
            <a:pPr marL="514350" indent="-514350">
              <a:buAutoNum type="arabicPeriod"/>
            </a:pPr>
            <a:r>
              <a:rPr lang="en-US" sz="2800" dirty="0"/>
              <a:t>to ensure for the foster an appropriate avenue of (appropriately timed) escape.</a:t>
            </a:r>
          </a:p>
          <a:p>
            <a:r>
              <a:rPr lang="en-US" sz="2800" dirty="0"/>
              <a:t>This capsule may be:</a:t>
            </a:r>
          </a:p>
          <a:p>
            <a:r>
              <a:rPr lang="en-US" sz="2800" dirty="0"/>
              <a:t>	A. an egg</a:t>
            </a:r>
          </a:p>
          <a:p>
            <a:r>
              <a:rPr lang="en-US" sz="2800" dirty="0"/>
              <a:t>	B. a pouch</a:t>
            </a:r>
          </a:p>
          <a:p>
            <a:r>
              <a:rPr lang="en-US" sz="2800" dirty="0"/>
              <a:t>	C. a multi-layered structure, the outer layer of which involves a unique fetal organ called the placenta.</a:t>
            </a: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28358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4E1C-9E4C-4EE5-8554-81C0CC9B7D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1A9EB-D811-4AC0-B6BA-46D577AA960E}"/>
              </a:ext>
            </a:extLst>
          </p:cNvPr>
          <p:cNvSpPr>
            <a:spLocks noGrp="1"/>
          </p:cNvSpPr>
          <p:nvPr>
            <p:ph idx="1"/>
          </p:nvPr>
        </p:nvSpPr>
        <p:spPr>
          <a:xfrm>
            <a:off x="609600" y="5979529"/>
            <a:ext cx="8229600" cy="715960"/>
          </a:xfrm>
        </p:spPr>
        <p:txBody>
          <a:bodyPr/>
          <a:lstStyle/>
          <a:p>
            <a:pPr algn="ctr"/>
            <a:r>
              <a:rPr lang="en-US" dirty="0"/>
              <a:t>chick inside egg is not a part of mother</a:t>
            </a:r>
          </a:p>
        </p:txBody>
      </p:sp>
      <p:sp>
        <p:nvSpPr>
          <p:cNvPr id="4" name="Slide Number Placeholder 3">
            <a:extLst>
              <a:ext uri="{FF2B5EF4-FFF2-40B4-BE49-F238E27FC236}">
                <a16:creationId xmlns:a16="http://schemas.microsoft.com/office/drawing/2014/main" id="{5F6CF8F3-379E-409B-9E05-A256C1FEAEB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80CA2568-2FE1-4D6A-AF0A-1AA253B4CD1A}"/>
              </a:ext>
            </a:extLst>
          </p:cNvPr>
          <p:cNvPicPr>
            <a:picLocks noChangeAspect="1"/>
          </p:cNvPicPr>
          <p:nvPr/>
        </p:nvPicPr>
        <p:blipFill>
          <a:blip r:embed="rId2"/>
          <a:stretch>
            <a:fillRect/>
          </a:stretch>
        </p:blipFill>
        <p:spPr>
          <a:xfrm>
            <a:off x="466540" y="274639"/>
            <a:ext cx="7915460" cy="5592762"/>
          </a:xfrm>
          <a:prstGeom prst="rect">
            <a:avLst/>
          </a:prstGeom>
        </p:spPr>
      </p:pic>
    </p:spTree>
    <p:extLst>
      <p:ext uri="{BB962C8B-B14F-4D97-AF65-F5344CB8AC3E}">
        <p14:creationId xmlns:p14="http://schemas.microsoft.com/office/powerpoint/2010/main" val="2183041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4E1C-9E4C-4EE5-8554-81C0CC9B7D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1A9EB-D811-4AC0-B6BA-46D577AA960E}"/>
              </a:ext>
            </a:extLst>
          </p:cNvPr>
          <p:cNvSpPr>
            <a:spLocks noGrp="1"/>
          </p:cNvSpPr>
          <p:nvPr>
            <p:ph idx="1"/>
          </p:nvPr>
        </p:nvSpPr>
        <p:spPr>
          <a:xfrm>
            <a:off x="609600" y="5979529"/>
            <a:ext cx="8229600" cy="715960"/>
          </a:xfrm>
        </p:spPr>
        <p:txBody>
          <a:bodyPr/>
          <a:lstStyle/>
          <a:p>
            <a:pPr algn="ctr"/>
            <a:r>
              <a:rPr lang="en-US" dirty="0"/>
              <a:t>joey inside pouch is not a part of mother</a:t>
            </a:r>
          </a:p>
        </p:txBody>
      </p:sp>
      <p:sp>
        <p:nvSpPr>
          <p:cNvPr id="4" name="Slide Number Placeholder 3">
            <a:extLst>
              <a:ext uri="{FF2B5EF4-FFF2-40B4-BE49-F238E27FC236}">
                <a16:creationId xmlns:a16="http://schemas.microsoft.com/office/drawing/2014/main" id="{5F6CF8F3-379E-409B-9E05-A256C1FEAEB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06C8E-CED8-4711-A68F-63DB85360556}" type="slidenum">
              <a:rPr kumimoji="0" lang="en-US" altLang="en-US" sz="105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05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FCE7C01C-AF1A-43A2-BF11-EB8F2194B55A}"/>
              </a:ext>
            </a:extLst>
          </p:cNvPr>
          <p:cNvPicPr>
            <a:picLocks noChangeAspect="1"/>
          </p:cNvPicPr>
          <p:nvPr/>
        </p:nvPicPr>
        <p:blipFill rotWithShape="1">
          <a:blip r:embed="rId3"/>
          <a:srcRect l="10000" t="1112"/>
          <a:stretch/>
        </p:blipFill>
        <p:spPr>
          <a:xfrm>
            <a:off x="0" y="0"/>
            <a:ext cx="9144000" cy="5651500"/>
          </a:xfrm>
          <a:prstGeom prst="rect">
            <a:avLst/>
          </a:prstGeom>
        </p:spPr>
      </p:pic>
    </p:spTree>
    <p:extLst>
      <p:ext uri="{BB962C8B-B14F-4D97-AF65-F5344CB8AC3E}">
        <p14:creationId xmlns:p14="http://schemas.microsoft.com/office/powerpoint/2010/main" val="1863007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410759"/>
            <a:ext cx="8229600" cy="1143000"/>
          </a:xfrm>
        </p:spPr>
        <p:txBody>
          <a:bodyPr/>
          <a:lstStyle/>
          <a:p>
            <a:r>
              <a:rPr lang="en-US" dirty="0"/>
              <a:t>Bird is an egg layer; mammalian mother is an egg </a:t>
            </a:r>
            <a:r>
              <a:rPr lang="en-US" dirty="0" err="1"/>
              <a:t>harborer</a:t>
            </a:r>
            <a:endParaRPr lang="en-US" dirty="0"/>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122" name="Picture 2" descr="Description: extraembmemb"/>
          <p:cNvPicPr>
            <a:picLocks noChangeAspect="1" noChangeArrowheads="1"/>
          </p:cNvPicPr>
          <p:nvPr/>
        </p:nvPicPr>
        <p:blipFill rotWithShape="1">
          <a:blip r:embed="rId3">
            <a:extLst>
              <a:ext uri="{28A0092B-C50C-407E-A947-70E740481C1C}">
                <a14:useLocalDpi xmlns:a14="http://schemas.microsoft.com/office/drawing/2010/main" val="0"/>
              </a:ext>
            </a:extLst>
          </a:blip>
          <a:srcRect t="6194" r="2434"/>
          <a:stretch/>
        </p:blipFill>
        <p:spPr bwMode="auto">
          <a:xfrm>
            <a:off x="0" y="136525"/>
            <a:ext cx="9316371" cy="47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9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0847" t="12865" r="39697" b="46448"/>
          <a:stretch/>
        </p:blipFill>
        <p:spPr>
          <a:xfrm>
            <a:off x="16183" y="0"/>
            <a:ext cx="9127817" cy="5294687"/>
          </a:xfrm>
          <a:prstGeom prst="rect">
            <a:avLst/>
          </a:prstGeom>
        </p:spPr>
      </p:pic>
      <p:sp>
        <p:nvSpPr>
          <p:cNvPr id="3" name="Rectangle 2">
            <a:extLst>
              <a:ext uri="{FF2B5EF4-FFF2-40B4-BE49-F238E27FC236}">
                <a16:creationId xmlns:a16="http://schemas.microsoft.com/office/drawing/2014/main" id="{7D636BB3-B255-4BA5-8D9A-233266320F49}"/>
              </a:ext>
            </a:extLst>
          </p:cNvPr>
          <p:cNvSpPr/>
          <p:nvPr/>
        </p:nvSpPr>
        <p:spPr>
          <a:xfrm>
            <a:off x="1524000" y="6292819"/>
            <a:ext cx="72390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hlinkClick r:id="rId3">
                  <a:extLst>
                    <a:ext uri="{A12FA001-AC4F-418D-AE19-62706E023703}">
                      <ahyp:hlinkClr xmlns:ahyp="http://schemas.microsoft.com/office/drawing/2018/hyperlinkcolor" val="tx"/>
                    </a:ext>
                  </a:extLst>
                </a:hlinkClick>
              </a:rPr>
              <a:t>http://ontology.buffalo.edu/smith/articles/embryontology.pdf</a:t>
            </a:r>
          </a:p>
        </p:txBody>
      </p:sp>
      <p:sp>
        <p:nvSpPr>
          <p:cNvPr id="6" name="Slide Number Placeholder 5">
            <a:extLst>
              <a:ext uri="{FF2B5EF4-FFF2-40B4-BE49-F238E27FC236}">
                <a16:creationId xmlns:a16="http://schemas.microsoft.com/office/drawing/2014/main" id="{803FE78D-1DB4-4332-9173-3915F5142C6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900" b="1"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91C2DD66-FEC1-4256-AA2B-694A30A2FAC8}"/>
              </a:ext>
            </a:extLst>
          </p:cNvPr>
          <p:cNvSpPr txBox="1"/>
          <p:nvPr/>
        </p:nvSpPr>
        <p:spPr>
          <a:xfrm>
            <a:off x="6545179" y="2123382"/>
            <a:ext cx="146685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66"/>
                </a:solidFill>
                <a:effectLst/>
                <a:uLnTx/>
                <a:uFillTx/>
                <a:latin typeface="Times New Roman" pitchFamily="18" charset="0"/>
                <a:ea typeface="+mn-ea"/>
                <a:cs typeface="+mn-cs"/>
              </a:rPr>
              <a:t>2003</a:t>
            </a:r>
          </a:p>
        </p:txBody>
      </p:sp>
    </p:spTree>
    <p:extLst>
      <p:ext uri="{BB962C8B-B14F-4D97-AF65-F5344CB8AC3E}">
        <p14:creationId xmlns:p14="http://schemas.microsoft.com/office/powerpoint/2010/main" val="3586961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410759"/>
            <a:ext cx="8229600" cy="1143000"/>
          </a:xfrm>
        </p:spPr>
        <p:txBody>
          <a:bodyPr/>
          <a:lstStyle/>
          <a:p>
            <a:r>
              <a:rPr lang="en-US" dirty="0"/>
              <a:t>…  mammalian mother is an egg haven</a:t>
            </a: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122" name="Picture 2" descr="Description: extraembmemb"/>
          <p:cNvPicPr>
            <a:picLocks noChangeAspect="1" noChangeArrowheads="1"/>
          </p:cNvPicPr>
          <p:nvPr/>
        </p:nvPicPr>
        <p:blipFill rotWithShape="1">
          <a:blip r:embed="rId3">
            <a:extLst>
              <a:ext uri="{28A0092B-C50C-407E-A947-70E740481C1C}">
                <a14:useLocalDpi xmlns:a14="http://schemas.microsoft.com/office/drawing/2010/main" val="0"/>
              </a:ext>
            </a:extLst>
          </a:blip>
          <a:srcRect t="6194" r="2434"/>
          <a:stretch/>
        </p:blipFill>
        <p:spPr bwMode="auto">
          <a:xfrm>
            <a:off x="0" y="136525"/>
            <a:ext cx="9316371" cy="47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90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65968"/>
          </a:xfrm>
        </p:spPr>
        <p:txBody>
          <a:bodyPr>
            <a:noAutofit/>
          </a:bodyPr>
          <a:lstStyle/>
          <a:p>
            <a:pPr algn="ctr"/>
            <a:r>
              <a:rPr lang="en-US" sz="3200" dirty="0"/>
              <a:t>providing sophisticated regulatory mechanisms through the placenta</a:t>
            </a:r>
          </a:p>
        </p:txBody>
      </p:sp>
      <p:sp>
        <p:nvSpPr>
          <p:cNvPr id="3" name="Content Placeholder 2"/>
          <p:cNvSpPr>
            <a:spLocks noGrp="1"/>
          </p:cNvSpPr>
          <p:nvPr>
            <p:ph idx="1"/>
          </p:nvPr>
        </p:nvSpPr>
        <p:spPr>
          <a:xfrm>
            <a:off x="600576" y="5953522"/>
            <a:ext cx="7886700" cy="450057"/>
          </a:xfrm>
        </p:spPr>
        <p:txBody>
          <a:bodyPr/>
          <a:lstStyle/>
          <a:p>
            <a:pPr marL="0" indent="0">
              <a:buNone/>
            </a:pPr>
            <a:r>
              <a:rPr lang="en-US" dirty="0"/>
              <a:t>egg hotel</a:t>
            </a:r>
          </a:p>
        </p:txBody>
      </p:sp>
      <p:pic>
        <p:nvPicPr>
          <p:cNvPr id="3074" name="Picture 2" descr="https://security1online.files.wordpress.com/2013/05/home-secur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077" y="1131094"/>
            <a:ext cx="6262378" cy="48696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138FF2-974E-4F5A-B8D8-A25575E1959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57039-94DA-477E-A144-191DB9425DE8}" type="slidenum">
              <a:rPr kumimoji="0" lang="en-US" sz="9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900" b="1"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375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410759"/>
            <a:ext cx="8229600" cy="1143000"/>
          </a:xfrm>
        </p:spPr>
        <p:txBody>
          <a:bodyPr/>
          <a:lstStyle/>
          <a:p>
            <a:r>
              <a:rPr lang="en-US" dirty="0"/>
              <a:t>not the mother is the container, but the inner and outer membrane (and in some cases the shell) </a:t>
            </a:r>
            <a:r>
              <a:rPr lang="en-US"/>
              <a:t>of the egg</a:t>
            </a:r>
            <a:endParaRPr lang="en-US" dirty="0"/>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122" name="Picture 2" descr="Description: extraembmemb"/>
          <p:cNvPicPr>
            <a:picLocks noChangeAspect="1" noChangeArrowheads="1"/>
          </p:cNvPicPr>
          <p:nvPr/>
        </p:nvPicPr>
        <p:blipFill rotWithShape="1">
          <a:blip r:embed="rId3">
            <a:extLst>
              <a:ext uri="{28A0092B-C50C-407E-A947-70E740481C1C}">
                <a14:useLocalDpi xmlns:a14="http://schemas.microsoft.com/office/drawing/2010/main" val="0"/>
              </a:ext>
            </a:extLst>
          </a:blip>
          <a:srcRect t="6194" r="2434"/>
          <a:stretch/>
        </p:blipFill>
        <p:spPr bwMode="auto">
          <a:xfrm>
            <a:off x="0" y="136525"/>
            <a:ext cx="9316371" cy="47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09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7956-147A-4EE2-91B4-983373D091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ED00D7-6C35-4EA6-B977-9DAFC5D8BB8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EAB297A-815D-4868-8123-4F13834027E0}"/>
              </a:ext>
            </a:extLst>
          </p:cNvPr>
          <p:cNvSpPr>
            <a:spLocks noGrp="1"/>
          </p:cNvSpPr>
          <p:nvPr>
            <p:ph type="sldNum" sz="quarter" idx="12"/>
          </p:nvPr>
        </p:nvSpPr>
        <p:spPr/>
        <p:txBody>
          <a:bodyPr/>
          <a:lstStyle/>
          <a:p>
            <a:fld id="{A0B06C8E-CED8-4711-A68F-63DB85360556}" type="slidenum">
              <a:rPr lang="en-US" altLang="en-US" smtClean="0">
                <a:solidFill>
                  <a:srgbClr val="000000"/>
                </a:solidFill>
              </a:rPr>
              <a:pPr/>
              <a:t>73</a:t>
            </a:fld>
            <a:endParaRPr lang="en-US" altLang="en-US">
              <a:solidFill>
                <a:srgbClr val="000000"/>
              </a:solidFill>
            </a:endParaRPr>
          </a:p>
        </p:txBody>
      </p:sp>
      <p:pic>
        <p:nvPicPr>
          <p:cNvPr id="5" name="Picture 4">
            <a:extLst>
              <a:ext uri="{FF2B5EF4-FFF2-40B4-BE49-F238E27FC236}">
                <a16:creationId xmlns:a16="http://schemas.microsoft.com/office/drawing/2014/main" id="{9CBE21E1-D824-4EF5-A8F2-F4745A70F711}"/>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421882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p:cNvPicPr>
            <a:picLocks noChangeAspect="1"/>
          </p:cNvPicPr>
          <p:nvPr/>
        </p:nvPicPr>
        <p:blipFill rotWithShape="1">
          <a:blip r:embed="rId2"/>
          <a:srcRect l="20931" t="11960" r="20098" b="25555"/>
          <a:stretch/>
        </p:blipFill>
        <p:spPr>
          <a:xfrm>
            <a:off x="0" y="857250"/>
            <a:ext cx="8854889" cy="5277602"/>
          </a:xfrm>
          <a:prstGeom prst="rect">
            <a:avLst/>
          </a:prstGeom>
        </p:spPr>
      </p:pic>
      <p:sp>
        <p:nvSpPr>
          <p:cNvPr id="6" name="TextBox 5">
            <a:extLst>
              <a:ext uri="{FF2B5EF4-FFF2-40B4-BE49-F238E27FC236}">
                <a16:creationId xmlns:a16="http://schemas.microsoft.com/office/drawing/2014/main" id="{EB4E0916-C5B1-42A0-96C3-0A364998DC35}"/>
              </a:ext>
            </a:extLst>
          </p:cNvPr>
          <p:cNvSpPr txBox="1"/>
          <p:nvPr/>
        </p:nvSpPr>
        <p:spPr>
          <a:xfrm>
            <a:off x="6534475" y="4965410"/>
            <a:ext cx="1466850" cy="584775"/>
          </a:xfrm>
          <a:prstGeom prst="rect">
            <a:avLst/>
          </a:prstGeom>
          <a:noFill/>
        </p:spPr>
        <p:txBody>
          <a:bodyPr wrap="square" rtlCol="0">
            <a:spAutoFit/>
          </a:bodyPr>
          <a:lstStyle/>
          <a:p>
            <a:r>
              <a:rPr lang="en-US" dirty="0"/>
              <a:t>2002</a:t>
            </a:r>
          </a:p>
        </p:txBody>
      </p:sp>
    </p:spTree>
    <p:extLst>
      <p:ext uri="{BB962C8B-B14F-4D97-AF65-F5344CB8AC3E}">
        <p14:creationId xmlns:p14="http://schemas.microsoft.com/office/powerpoint/2010/main" val="168202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B06C8E-CED8-4711-A68F-63DB85360556}" type="slidenum">
              <a:rPr kumimoji="0" lang="en-US" altLang="en-US" sz="10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5" name="AutoShape 2" descr="Image result for niche tenant medium varz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 name="AutoShape 4" descr="Image result for niche tenant medium varzi"/>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7" name="AutoShape 6" descr="data:image/jpeg;base64,/9j/4AAQSkZJRgABAQAAAQABAAD/2wCEAAkGBxQTEhUUEhQUFhUWFxgbFBYXGBgYFRUYFRQWGBQYGBYYHCggGR0lHRUXITEhJSkrLi4uGSAzODMtNygtLisBCgoKBQUFDgUFDisZExkrKysrKysrKysrKysrKysrKysrKysrKysrKysrKysrKysrKysrKysrKysrKysrKysrK//AABEIAJcBTgMBIgACEQEDEQH/xAAcAAEAAgMBAQEAAAAAAAAAAAAABQYDBAcCAQj/xABPEAACAQIDBQQECQcJBgcBAAABAgMAEQQSIQUGEzFBIlFhcTJSgZEHFBYjM0KSobFUYnKTosHRFSRDU4KU0tPhFzREc4PwJWNlo7LD8Qj/xAAUAQEAAAAAAAAAAAAAAAAAAAAA/8QAFBEBAAAAAAAAAAAAAAAAAAAAAP/aAAwDAQACEQMRAD8A7jSlKBSlYcXiVjRnc2VRc0GalUnFb4SE/Noqjx7RP7qxHe6e3JPOx/C9Be6Vz/5U4j1l+yKxneXE/wBZ+yv8KDolK5829OIItmXzyi9ajbZxB/ppPfb8KDo886oLswAHMk2qAx29sS3EYLnoeS++qdPinf03Zv0iT+NYaCXn3kxDX7eUHooAt7bX++tVtrznXiye+tKlBJRbexC8pW9tj+Iqa2XvcbhZ1/tr+JX+FVOlB1iKUMAykEHkRqDXuua7K2zLAeybr1U+j7O41c9mbwQzWAOVj9VtNfA8jQS9KUoFKUoFKUoFRu1NqiF4Y+G7tMzKoTJpkjZ2LZ2Gll95FSVVPerd+XFSsRlCphnXDsW5Yh3VszJ6oEarfqHcEWOoT2yNqR4iGOZLhJVDJm0Nj7fwvWaHHRupZXUqCVLAi11JDC/gQQfKoFNkSNiDJLGuQLEYUDDJE0QzZctrk8TW4sCAt/RqJO7mJMHCaOEg4eJCC/ZDPKTjtMvpOpFm8PeFzXEjOwIsFt2iVsxIJIGt7i2twOdZuKNNRry15+VVOfd+V3LskdxPPOAWvmcQcDDKezouQknxFfdj7vPG6CRQ0cUcCwqHGVOAnK2W+bidq4sDZfVoLWkgPIg+R/77q91D7tbHGHiXMqcZgTM6gXZ3dpGGa1yoZ2tUxQKUpQKUpQKUpQKUpQKUpQK1MdtKKL6RwPDmT7BUJvXtwx/NRmzEdpuqg8gPGqY7Em5JJ7zqffQW/Gb4qNIkJ8W09wH+lVzH7Xlm+kckeqNF9w5+2tGlApSlApStfG46OIAyyJGDyLsFvpfS/Og2KVrwYvifQRYmbxSCUKfJ5FUHz5VtLszaDapgHA6cSaBCe7RXa3toPNK9xbA2q/8AwuHj8XxGb3BEreG5G0DzxOETwEUj/eZBQR1KkPkHtD8sw393f/Np8g9ofluG/u7/AObQR9KkPkHtD8swv93f/NrSx2wNpQAs0MOJQczA5WW3UiKQWbyDXoPFKxYPErKgdDcXIPRlYekjrzVh3GstBPbF3leLsyXdP2l8ieY8KumBxySrmjYEfePAjpXLa2dn414XDobHqOjDuNB1KlR+x9qriEzLoR6S9VP7xUhQKUpQKjsRtJVmMdwMkXFlJ+qhLBbeZR/s+NSNQ2P2YzTSSI7IZYOCXW14ipkaORQeesre5fOgz/ymrxStEe1GDcMCMrcMOoZdDqrKfI1o7F3oimiQsSJSkJZMjqWMy3UxqwuykhrEXHZOulZdlbDaJZw8itx8pOWPIFIgSI6F2vfJf29a1Id1SOExmBlhWFYnCWXLCHFmTOS2YSMDqOlrdQ3m3lw4Utn0CO57JuBHIIpLi2hV+yRzFejvBAJDGWKsC6ksjBM0aZ3XORlvk7XPkCelRWP3OMgbLOFLxzpKeHfNx5VlLL2xlsVtY308day7Q3UM1w8oyNLM7qEIJWbCtAUDZ9CM2bNbwt1oNnD7eBmkVgQgWAx9hg7NNxdLHnogPS2t+VfZN6sMAWDOwESykpHIwWNkdlckLYAiN/aLc61Tu5OWztilLkQh7Q2SRYeLdXXiahuLfQixUcxpXzZOwzg1ZmczqMPDDkSKzsIGlsQM5BJE1iAB6Pjagn4cWrZrHRbZidALqG5+RBqJ2hvIixM0d2e0RVSpF1mkCJIAbXW5+62l6zbE2OI8IIHzEMhDBjdgrDKEJHMqmVLj1a0pN12aNVaYF0SKNHMf1IpUkOZQ+rNkUE3A00FBKtjuEicZgXa/oKwzZQWayXJFhra5rzJtqFWyljqWVTlOVnjUs6KbdpgFY2Hqt3Gse8GxRikCFgtiSGynOjWsrxuGBRx3+YOhrVG7ViLSDIk8k8SlLlJZUkDXbN2lzTSNawOtr2FBlh3pw7Wsz68LUxuABObQsSRorN2Qe8GtzB7XikkMaPdgubwZcxUsp5MAwtp4d4qC+R7ZCvHXWPBJfhH/AIGYyg/SfXva3TxqT3f2I2GupkV0FxEBGEdVJuA75jxCOQNl05gnWgmaUpQKUpQcw2xIWnlJ552+42H3CtOtjfnaGGwuKZZJkQuA+UnUZrg+8g1ALvPgybfGYva1h76CXpUfHtzDsbRyiU+rEryt7o1NboSdiBFg8W7HlmjMKebSS2Cj2E+BoPZNaWE2mJnKYaOXEsOfBW6A/nSsQi++/hVp2ZuK83a2gVCfVwkLHh873mm0aY/m6L4G9XnCYRIkCRIqIosqqAqgeAFBQdn7l4qUXxMy4ZTyjw4DzDT608ilb/ooLd551aNi7pYTDHNFCpk6yyXkmPnK92++pylAtSlKBSlKBSlKBS1KUFU3s3LjxV5ojwMUB2ZlFg9uSzKPpF89R0NUTB4pizxTJw8REbSx9Bf0XQ/WRuYNdmqk/CNsiwTHRrd8OCJlA1lw7fSAfnJbOv6JHWgrVKgl3nR/oIcRMDyKxlV88z2FqDF46T0cPFCO+WTOw7jlQW9l6C/bkSETsOhTUeIIt++ryzW51wuDAYzNmbHMncII1Sx/Ta5roOyN08FiUEsyy4hr9oYiaWVQwt/Rs2T9mgl8fvhgYTlfFQ5vUVw7+WRLm9afyyL/AO7YLHTdzGLgR/axBQn2KancBsuGAAQxRRgcgiKoHuFbdBiwcjMis6ZGIBZLhsp6jMND5itDF7YCYlMPYZnUMpY5Q+rBglxZ2XKCRe4DA61K1p4nZyu6u1zlKkLfs5kLFGt0Iznlz0veggcNvkJI0kWF+3FhZVGZQbYuUxqD4gjXzrPHvK2ZlaAqVlSH6RSDLIkTqBYejaQ3b8w6G4rJht0MPGoVOIAFiVfnGOVIJOJCoBJACty8NK25NhRNxb5jxZElY5jdZIwgRkI9GwiTTkbag3Nwip98lQygxNmhhxMsihh/wjRB1B65hMjKdPG1ZjvTaUo0TBBIY2kzKbH4p8aBy87ZOz336Ea1sYzdaCUWcPqsquVdlaRcRbjBipFwSqnwyi2mle/k5DmzdrWTiEFrgsIOByPTh9m3t560EFiNvScZmbiCJocC6IjrcHEYqRLkkaXAQMBfQaHrUl8p7MwaFgq/Ge0pDFjhSM4CAX7QOnXQ6cr5I90cOBa8p7MSC8jGyYeQyQqL6WVj595Ne8XsBcrNETxfnymZiFz4gdu+UXAJA1HLpQbOxtqmcydgKEZQGDB1fNGkgKkAdHFRWH3qMpw5ijXLLIyuGftxlYWkZGW10kBWxVv33re3b2dJChDlgDbKhk4uW17nPkU66aa8r9a9fJyK6NeTOjKwfOQ5KxGIZiPSGRiNefM0EfHvacqM0DLxcNLiI+2pukKwswNhoSZrDn6PjWbE7yNwZZYoS6xK+YlgMrJh+NqLejqqXGtzytrWxLuzA0cUZ4mWKNo0Idg3DdQrIxGpBCr9kV9TdmAF7B8siZXTiPw2+b4eYrfVsgAv4X560Gmm9FjkePtD4pmKt2f54zKLXF+yVNwe+nypa2mHcseKUQNdnEEnDk9FTY5str6HMLkVs/JWDMrHiEqIRcyP2vi7l4S1jqQWPsNq9tu3EQgvKDG7sjrIyuOKSZFLLa6sTy8rWsKDLhceTiGiN7NEsqX9JbsVdW/ZPtPdUpWlhsAFkaTS5VUUDkqISQPMliT7B0ud2gUpSg8GIHmAfMV8EC+qvuFZKUHlYwOQA8hXqlKBSlKBSlKBSvDTKObAeZFReP3owUOk2Lw6HuaVA32b3NBL0qDwm+OAlsI8bhWJ5DjJm+yTepiKdW9FlbyIP4UGSlfL19oFKUoFeXUEWOoPMd9eqUHGEwXxTFT4I+ih4mH/AORKSVX+ywdfYK3KmfhXwWT4vjlGsLiKY98M5C6+CvkPtNQ1AqybkYvLK0Z5OLjzX/Qn3VW63diTZMRE354B8mNj+NB06lKUClKrG920mhlwzCThxrKpxBuMpjc8NQ1+QzuDf82gs9Kpmz9uuJ8TLOzBOLFBh4dAA5jEj/2rPdr3tw2t47G1ttNJAyRo8cjGKNrNleJ8Q6hcugJZUbiEaELa+ulBa6VV/lMsau7q5X+dSG7A5UwjLEcgyjRmtYd7da9NvTaThmE34gjJziwY4X4w3MfVXn3c/Cgs1K1NlYvjQxS5SvERXynUrnUGxPtrboFKUoFKUoFKUoFKUoFKUoFKUoFKUoFQO+e9cOzcPx58xBYKiqO07kEgC+g0Um57qnq/Pn/9E7dSXEQ4WNrmAM0oHIPJlyjzCj2ZqDxtT4ecW1+BBBEOhbNI3vuo+6qbtf4R9pYj08XKo9WI8JfL5uxI8yaqtq+UGeXGyNfNI7X53Ym/nc1gpSg+3qQ2LtvEYSQSYaV42B5qSAfBl5MPA1HUoP0/8E3whnaSPHOFXExgE5dFkQm2ZQeRBsCPEHy6JX403S28+BxcWJjveNu0vrodHU+Yv7bHpX7GwswdFdeTKGHkwuPxoMhNeOOvrL7xXtluLHrVc+QWzfyHC/ql/hQWDjr6y+8U46+svvFV/wCQWzfyHC/ql/hT5BbN/IcL+qX+FBIbfwUeKw00DsuWWNlOo0uND7DY+yuR7v7UWWBC7KJAMsgJAIdOy3XvFdM+QWzfyHC/ql/hXK8VunhIto46HgRlVaJ4wRcKksd8oHIWYP8AdQTPxhPXX7QrLhJ1zpZl9JeRHeKifk1hPyaH7IrJh92cHnX+bQ+kPqDvoO0cZfWX3inHX1l94qv/ACC2b+Q4X9Uv8KfILZv5Dhf1S/woLGpvWjidlxOxaRc2bh6MbreFzJFZTpcNr/8AlbOEwyRIscahEQBUVRZVUaAAdBURiJmOMkQmyx4VXQ9zySSq7a6XAjXyzHvoPSbFw9rAm6zNNm4hzrKQyu2a9xozAjuNq9HYWH4mexDcRJPpGsZFjEasRfUlAB4gCqPj3AwEiZYjxNizSM+QcRmSNFW79Rr7wKl0nEeIlyiPt4zBhrqCe3h0GYdzWGhoLBJuvhmUKVYqEZAM7+i7hyOeuqi3datg7Dh17J14pPaPOYASHnzsLA9ByqsDeXEDOc0Tk4fFSKtsoU4bErENc2t1fUd4A0vU7hsTMcPO7MLjicFgoDZAt0LLcjNfwHIaUEth4lQBF5KAAL3IHTnWaucYPaMiSpMsiFmwmyhKWAJk42JmjYlgRY2fQ94FWXdzass7ZmeHhsGsisTLG8chVgwyiwHI3Jsw8aCxUqlHeLEGKaZXw4CiUBCS0kbxThLOlltpcMC2jWtWdtuTxhmdldIsW0EhCWYq6KYSACe1xHRT3g30oLZmF7X1HMd1eqpmK2rNHNMgaEOv8nqX4ep+MSvHJftC9rXXu151nXbU917SkjEPBIhWxUJC7iWwN7kor2vbK/eL0FqZgOf/AGSbCvVc/j3hnaMcUwOcuzJR83oDi5mVwBmPLICp5g99bcW8OIvIc8LWXH5Ey5AGwc4SIl8/Ii+b91BdCaKb6ioXY2IlkSYylWjv8ySuVihiQtxBe185deQ0UedVjYG25IYMNFmThthcAUbKBwVnJiN9bMLIoBP1m7tKDoBYcr6nl499eq59tTa7pMszqrPh02gEciwkWJYGDG19Bya3VG06VbNgYiR1fivC/aHDaJiwyMikZjlAzXLcvq5e+glaUpQKUpQKoe+PwV4PHGSQAw4iQqTKt21Fr/Nkgaga8qvlKChbM+CXZ0WGMDRCV2Uhp3HzuYj0kP1LdAPbevzRt3ZT4XES4eT04nKnuNjoR4EWPtr9qV+UPhjnR9r4oxjQMinxZYkDn3g0FLpX0C/Kuw7hfAuZ4TNtAyQhl+aiWwkHc8mYG36PPvtQcdpWbGIquwQ5lDMFb1gDYH2isNBLbq7FbGYuDDKbGVwpPPKvN2t1soJ9lfsfCQCNEQXsihRfnZQAPwr8hbgxK+0cKjPIgeZUzRsUcFzlGVhqNSK/Tf8AIGMj/wB32jIR0XExRzL5ZkCP99BaKVV1x21IvpcLhpwB6WHmZHP/AE5lsPLOfOvg32iQ2xOHxmG8ZYGaP9bDnT9qgtNKi9l7w4XEfQYmGQjmEkUsPNb3HtFSlArku3m/8XxosPo8Lr11R/u0rrVcdxz59qbRfoGhiH/ShBP3uaDPWTDemv6S/iKx1nwCZpYx3uo97Cg6pSlKBWnMiNKAfTCnpoUY2IJtYi4GnPStyqjvfPOrTcEz/wC5uV4auw4olXLlyqRntfTnbpQWY4SO1siWtltlFsvq2ty8KwRmBpGjAQuoR2GUXAa4jbl+abeVRmAjcx42P50gSOIs+fMVaBD2HYXYZ2exBNuXSqzhhIEjeNcUrJh9mD0JgTbEMMQrKV7dkZswN7A300NBeMfspJIygAS+mZVW4GYMRYggqSNQdDc152fs+PDRvYAA3Z8qKoNhYnIgA5Duuait15ZXkZpWmDgOssbRssYYS9llZzZuzcApoV1PSo8POJHa+JuXxqgWlKhFF4CBaw1Ayt18aC1R4WHJcRplKg+gALDVdLdO6vuzzE6iaEJllAbOoA4gI7LE8zp31WtiYqRii4j40sipA6WR8jocMvEEhK2zcQy5lNm0T2w+x3ngw8S2xQT4vguKDHM2S7SpNlWwIIAjzIpBCi9u8L98XizMMiZmsX7Iu9uROnarMMOovZVFzc6DUgggnx0GtV3Do4kwIDSOQZs7OuV2i4ZtmU6gZzFz10F9as9BgfCISSUQk2uSoJNuWvhXo4Zblsq3IsTYXI7iay0oNf4lH/Vp0+qPq+j06dO6sON2WkkbIBkzBhmQKGXN6VrgjXrca9a3qUEdsrZCQBgoW72zkIiA2Fh2UAFbIwUfLIlrZbZRbKOS8uXhWxSgwjCpp2V0BA0GgPMDur7Dh1RcqKqqOigAa89BWWlApUdtzbcGEj4uIcIhOUGxPaIJAsoPcaqU/wALOBBtHxpT0CRsSfIWv76C/Urny/CgCLjZ+Ot4iIfcZL19/wBp3/p+N/8AZ/zKDoFKoY+E1euAx/2YD/8AdXuL4T8Nf57D42Ees8OdffCz29tBaN4ZZlw0xwqh5xG3CU2AL27PPSvzHL8GW15C8jYSQsbs5Z48zEm5Ni92OvSv0Tgt/NnS6LjIL9zOEPtD2tVghlVwGUhlPIggg+RFB+dfgY3TxK7SDz4RhHCr52mQqEYqQhQNozZh7ASedq7zvRtJMPhZpZHWMCNrMxA7RU5QO8k8hUpaoneXdvDY+IRYqPOisHADMpDAEA3Ug8mPvoPxparttjcyWLZmDnTDu7TmSSSVQWyIwUQoQOQKgvc9Wrt3+x7ZP5M366b/AB1ecLhljRUQBURQqqOQVQAoHkAKD8o/Btu/NNtPCAxyBUlSR2KsAFiOc3JGl8tvbX6yFLV9oFfDX2lBE7T3awmI+nw0Mh6FkXMPJrXB8QajfkWia4bE4zD+CzNIn6ufOv3VZyaqG3/hBw0N48ORisRyEURBCnvlkHZjX7+4UGlvJtDaGzcO874nDYlVsFWSFopnZjZVBicqzHwUVzfZO0sXEJGxeFlLyyNI8kZR7l9dUDXFhYdeVTzxTTyjEY2TiSj6ONbiCDwjQ8z0znU1uUENFvVhSbNJw29WVWjPvYAffV13IhWWbiAhlQXBBBGY6LqPafZUBNCrCzqrDqGAI9xq0bE3AwgiVjEYpW7ReF3gcX5C8TD3UF1r7VVXdvFRD+b7Rn8FxKRzqP7QCvbzYnxr0MVtSL6SDCYhfWhkeF7f8uUMv7dBaKVhwcxdFZkKMwBKNYshI1UlSQSPCtbaO2IoDaV8vo/VYjtsES5A0JYgAdTyoN61faw4TErIuZCSLkagqbqxVhZgCNQazUHyvtKUHy1faUoPAiGbNYXItfrYch95r3SlApSlApSlApSlApSlBTN+cSc6R9AubzJJH3W++qxertvjs0ugkXUpfMOpU639lUigUpSgUpSgxzYdG9JVbzUH8a0oNlcE5sJLLhW/8lrRnlzia6Hl3VI0oNjBb4bSgAEqQYwD6wPxeU+YsyE+Vh5VN4X4TsNoMTFicMe94y6ePzkWYWquUoOjbM3kwmIF4MTBJ+jIpI8xe4PgalL1xfFbGw8hvJDEzesUGb7Q1rCNgxD0WnUdyzzKvuD0Hb6+MwGp0FcSGw0/rMT/AHmf/HXxtgQn0jM47nmldfcz2oOpbX3xwOGNpsTEG9QNnkN+Vo0ux91VrF/CO8htg8JIwP8AS4g8GMDvCWMjeVh51XMHs2GL6KKNP0VAPtIGtbVBj2m0+KBGLxDup5wxfMwW7iF7cnX0mse4V8w2GSNcsaqijooAH3VlpQKkdj7JfENZdFHpN0Hl3mtfZ2CaaQIg1PM9AOpNdJwGDWJAiDQe8nvNBE4DdaKNgxLORqA1rA99hzqfpSgUpSgVAbyRGSXCxBGKGdXlYISgWBWkjDMBYfOBLXPMVP1rvigJFj5sQW8lGlz7SAP9DQVrGzYkyYpgJRwc3AiRXAmHA7PzgGU5pHPK5GUcrEnXw/xmOQRscS6GSGOSSznSPDF2dD0EkhWMsOVjrc3q3DFJlLB0yjm2YWFudzewr6cQlwMy3IuBcagdR3i3Wgo6jFvErH41HeKMEAyZhJicVdtDqeCg59xsdLirJu5Cb4iVlkVpJ30ct6Mdo0yqx0BCZtNO1Unx19ZenUcmPZ99ExSG1nQ3BI7Q1A5keFBnpWqmMHbzWVVIsxZbMCoa+h05ka91+VZPjK9ntL2vR1Ha0v2e/wBlBmpWljtpxxaMwzlXZEuAziMXbKCfEe+mD2kkkQlDKFKqzXYdjMoazG+hsRQbtKxtKAMxIy2ve+lu+9eRiU7PaXtejqO117Pf7KDNStTEbSiRWZpECpbMcw7OY2W/mdBWRsWgvd00Fz2hoNNfLUe8UGelaMe01M/BAN+EJA9wVILZbCxr5s/aaylwBlZHdcpK5jw2ylrA8j++g36VG7Q2ykSow7avNHFdCpAaWQICdeQLC9byTqSQGBKmzAEEqe425UHthcVRt5NhGMl4xdDqQPq/6Veq+EUHJaV0abd7DsbmMDyuPuFe8LsGCM5ljFxyJ1t5XoK/sDdtZI88wYXPZFyDl0sfxraxe5qHWNyvgwzD9xqz2r7QUebc6Uei6N7wahsXs+WM2dGHja4940rqNfCKDktK6VidiQPq0S37wMp+7nWm+6eHPIOPJj++goNKvHyOh9eX3r/hp8jofXl96/4aCj0q8jc6H1pT7V/w1twbt4df6PN+kSaDn8UDN6Ks3kCfwrY/kuf+pl+w38K6bHGFFlAA7gLD3V6oOaxbCxDcon9tl/8AkRUhgt05mI4hVB1+s3uGn31eqUGps3Z6QoEQeZ6se81t0pQKUpQKUpQKre2dmPJNPlfJ8YwfBjf1JEaZufiJQf7JqyVo7YxohheVmVQguWZWZVFxe6rqaCu4jY+I4y4lI0FuBxMPmAD8KPEIxVh2QRxkIuNREAbaW2MBsiRJSrQQ8EmN4iGFsMUiEfDVcuuWxKkWHzjaDrLRbchaXghjnzslsjhc6KHZc5XLfKb2vyv3Go/bm8oiMqoO1C+FD5lbKVxU6xdm3NgDfzoKnLsSSCKM4iOMKq7LgAzKwZ8PjmLc9AGEotfxvapefY6q8ao0cc7zzMsIK5vi04C4gBR07KyEjTMAL66z0u8OF4YdnGQkjtI/ZKScNs6lbpZ+ySQLVn2ntWGAgykglXK5Y3dsqWMlgik6XFBBYnd5mxDPwkMZxUMuuXVY8MYmJB63t7KiJ8EqmOCVAcsScSJXiuFXFNLCEVyPUt2b9BpYVcYtsR55BxFYDh5QquW+dQsvfnuASMo0A1qPj3kiOIIfLwuHh2hk4b5s2IkmQhzbsC6IATl1Yg0GbbeAkeWKSNcwEM6EXCkGVUynXpdLe2oP5OToYykS5UTC541k4ZkMUc6SgMlrEcVGBPPJbTnVmfbcZzrE2eREL5LEZ1RirZGIs2oK3F7Ei/OpDC4hZEV0N1dQynvDC4PuNBBYvZciYWBMPGoMMkbCEucrIjfR8Rrm4BBBOl1HIVpjYLnEBmw6cI8F1CzOggkileQgolg+rZr9SWB01q3UoKF8lZRFlSJFbhOGsVGZvjqzoun5qtr0LVvx7EkU4iQQR55cXHKL5C/DCYcMQSLBw0RYA6aA86t1KCr7tbJmikRpEChcOY9GDdrjs4t3jKRrWhtHdmaXPkCxs8mM+dBGZVnhZIm01OpW46Wq70oKdj9hTSOJVQJmkwJaPMMo+KzNJK4toTlYKOpyC9hy3d19kPEbyRhZFThmXivJxVVyVYITZL3LEWFixA0qyUoFKUoFKUoFKUoFKUoFKUoFKUoFKUoFKUoFKUoFKUoFKUoFKUoFR28GzjiMPLAGCcRcuYjNa/hcXpSg0o9hMJRJxFsMS0+XKb9rDmHJfN4k3rHtPd1pJZXWUKJWwrEFCSDhJuLo2YaNYDlpSlBgj3YkWQOs0fpTZw0IcFJpmmXLduy6l2AbUEE3XlaS2rsppXRg4XLHMmq3vxlUA8xyy8ut+lKUEZ8lZAQ6TqJFMBjJjJUNBC8JzrnGZWWRtARbTWs+M3fkkeRzMt5FwoPYOhws7zX9Lkxe1ulutKUDAbGkw8cio8b3DLAOGEYBzdeLJmOfLfmANByJqa2bhBFFHEpJEaKgJ5kKoAP3UpQbNKUoFKUoFKUoFK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p:cNvPicPr>
            <a:picLocks noChangeAspect="1"/>
          </p:cNvPicPr>
          <p:nvPr/>
        </p:nvPicPr>
        <p:blipFill rotWithShape="1">
          <a:blip r:embed="rId2"/>
          <a:srcRect l="3508" t="38499" r="32807" b="11287"/>
          <a:stretch/>
        </p:blipFill>
        <p:spPr>
          <a:xfrm>
            <a:off x="0" y="857251"/>
            <a:ext cx="9114704" cy="4042610"/>
          </a:xfrm>
          <a:prstGeom prst="rect">
            <a:avLst/>
          </a:prstGeom>
        </p:spPr>
      </p:pic>
      <p:pic>
        <p:nvPicPr>
          <p:cNvPr id="9" name="Picture 8">
            <a:extLst>
              <a:ext uri="{FF2B5EF4-FFF2-40B4-BE49-F238E27FC236}">
                <a16:creationId xmlns:a16="http://schemas.microsoft.com/office/drawing/2014/main" id="{9263BB72-2DB6-43C2-800F-64E0049ECFFF}"/>
              </a:ext>
            </a:extLst>
          </p:cNvPr>
          <p:cNvPicPr>
            <a:picLocks noChangeAspect="1"/>
          </p:cNvPicPr>
          <p:nvPr/>
        </p:nvPicPr>
        <p:blipFill>
          <a:blip r:embed="rId3"/>
          <a:stretch>
            <a:fillRect/>
          </a:stretch>
        </p:blipFill>
        <p:spPr>
          <a:xfrm>
            <a:off x="5410200" y="4827992"/>
            <a:ext cx="1469263" cy="859611"/>
          </a:xfrm>
          <a:prstGeom prst="rect">
            <a:avLst/>
          </a:prstGeom>
        </p:spPr>
      </p:pic>
    </p:spTree>
    <p:extLst>
      <p:ext uri="{BB962C8B-B14F-4D97-AF65-F5344CB8AC3E}">
        <p14:creationId xmlns:p14="http://schemas.microsoft.com/office/powerpoint/2010/main" val="414269596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34357</TotalTime>
  <Words>1358</Words>
  <Application>Microsoft Office PowerPoint</Application>
  <PresentationFormat>On-screen Show (4:3)</PresentationFormat>
  <Paragraphs>262</Paragraphs>
  <Slides>73</Slides>
  <Notes>39</Notes>
  <HiddenSlides>1</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73</vt:i4>
      </vt:variant>
    </vt:vector>
  </HeadingPairs>
  <TitlesOfParts>
    <vt:vector size="86" baseType="lpstr">
      <vt:lpstr>Arial</vt:lpstr>
      <vt:lpstr>Calibri</vt:lpstr>
      <vt:lpstr>Calibri Light</vt:lpstr>
      <vt:lpstr>Georgia</vt:lpstr>
      <vt:lpstr>Times</vt:lpstr>
      <vt:lpstr>Times New Roman</vt:lpstr>
      <vt:lpstr>3_Office Theme</vt:lpstr>
      <vt:lpstr>9_Default Design</vt:lpstr>
      <vt:lpstr>Default Design</vt:lpstr>
      <vt:lpstr>6_Office Theme</vt:lpstr>
      <vt:lpstr>2_Default Design</vt:lpstr>
      <vt:lpstr>uos_ppt__template_v7</vt:lpstr>
      <vt:lpstr>3_Default Design</vt:lpstr>
      <vt:lpstr>In Defense of the Container Theory: A Contribution to the Metaphysics of Pregnancy</vt:lpstr>
      <vt:lpstr>Kelly E. Maier, “Pregnant Women: Fetal Containers or People with Rights?”, Affilia, 4:2, 1989</vt:lpstr>
      <vt:lpstr>Laura M. Purdy, “Are Pregnant Women Fetal Containers?”, Bioethics, 4:4, 1990 </vt:lpstr>
      <vt:lpstr>PowerPoint Presentation</vt:lpstr>
      <vt:lpstr>PowerPoint Presentation</vt:lpstr>
      <vt:lpstr>PowerPoint Presentation</vt:lpstr>
      <vt:lpstr>PowerPoint Presentation</vt:lpstr>
      <vt:lpstr>PowerPoint Presentation</vt:lpstr>
      <vt:lpstr>PowerPoint Presentation</vt:lpstr>
      <vt:lpstr>Double hole structure of the occupied niche</vt:lpstr>
      <vt:lpstr> Four kinds of niche correspond to four kinds of protection   egg           trench          field          zone</vt:lpstr>
      <vt:lpstr>PowerPoint Presentation</vt:lpstr>
      <vt:lpstr>PowerPoint Presentation</vt:lpstr>
      <vt:lpstr>PowerPoint Presentation</vt:lpstr>
      <vt:lpstr>PowerPoint Presentation</vt:lpstr>
      <vt:lpstr>Contained in, not a part of, the space ship</vt:lpstr>
      <vt:lpstr>Not contained in, and not a part of, the space ship</vt:lpstr>
      <vt:lpstr>PowerPoint Presentation</vt:lpstr>
      <vt:lpstr>PowerPoint Presentation</vt:lpstr>
      <vt:lpstr>race car circa 1930</vt:lpstr>
      <vt:lpstr>Mother is not a fetal container</vt:lpstr>
      <vt:lpstr>PowerPoint Presentation</vt:lpstr>
      <vt:lpstr>PowerPoint Presentation</vt:lpstr>
      <vt:lpstr>PowerPoint Presentation</vt:lpstr>
      <vt:lpstr>PowerPoint Presentation</vt:lpstr>
      <vt:lpstr>PowerPoint Presentation</vt:lpstr>
      <vt:lpstr>Mother is a food processing plant</vt:lpstr>
      <vt:lpstr>Development of the lymphatic system</vt:lpstr>
      <vt:lpstr>Mother is a container for a biosafety cabinet (green PICU)</vt:lpstr>
      <vt:lpstr>PowerPoint Presentation</vt:lpstr>
      <vt:lpstr>PowerPoint Presentation</vt:lpstr>
      <vt:lpstr>PowerPoint Presentation</vt:lpstr>
      <vt:lpstr>PowerPoint Presentation</vt:lpstr>
      <vt:lpstr>3 immunological stages of pregnancy</vt:lpstr>
      <vt:lpstr>3 immunological stages of pregnancy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Wallaby</vt:lpstr>
      <vt:lpstr>PowerPoint Presentation</vt:lpstr>
      <vt:lpstr>PowerPoint Presentation</vt:lpstr>
      <vt:lpstr>PowerPoint Presentation</vt:lpstr>
      <vt:lpstr>PowerPoint Presentation</vt:lpstr>
      <vt:lpstr>PowerPoint Presentation</vt:lpstr>
      <vt:lpstr>PowerPoint Presentation</vt:lpstr>
      <vt:lpstr>Elselijn’s view would work only for placental mammals</vt:lpstr>
      <vt:lpstr>PowerPoint Presentation</vt:lpstr>
      <vt:lpstr>PowerPoint Presentation</vt:lpstr>
      <vt:lpstr>Elselijn:</vt:lpstr>
      <vt:lpstr>Elselijn’s view</vt:lpstr>
      <vt:lpstr>Three kinds of mammals – three kinds of protection</vt:lpstr>
      <vt:lpstr>PowerPoint Presentation</vt:lpstr>
      <vt:lpstr>Amniotes</vt:lpstr>
      <vt:lpstr>PowerPoint Presentation</vt:lpstr>
      <vt:lpstr>Amniotes</vt:lpstr>
      <vt:lpstr>yolk</vt:lpstr>
      <vt:lpstr>PowerPoint Presentation</vt:lpstr>
      <vt:lpstr>PowerPoint Presentation</vt:lpstr>
      <vt:lpstr>Reptile egg</vt:lpstr>
      <vt:lpstr>crocodile egg</vt:lpstr>
      <vt:lpstr>Reptile and bird             Placental mammal</vt:lpstr>
      <vt:lpstr>Containment = protection</vt:lpstr>
      <vt:lpstr>PowerPoint Presentation</vt:lpstr>
      <vt:lpstr>PowerPoint Presentation</vt:lpstr>
      <vt:lpstr>Bird is an egg layer; mammalian mother is an egg harborer</vt:lpstr>
      <vt:lpstr>…  mammalian mother is an egg haven</vt:lpstr>
      <vt:lpstr>providing sophisticated regulatory mechanisms through the placenta</vt:lpstr>
      <vt:lpstr>not the mother is the container, but the inner and outer membrane (and in some cases the shell) of the egg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Barry Smith</cp:lastModifiedBy>
  <cp:revision>1571</cp:revision>
  <cp:lastPrinted>2019-03-02T20:13:15Z</cp:lastPrinted>
  <dcterms:created xsi:type="dcterms:W3CDTF">1601-01-01T00:00:00Z</dcterms:created>
  <dcterms:modified xsi:type="dcterms:W3CDTF">2019-03-15T00:12:35Z</dcterms:modified>
</cp:coreProperties>
</file>